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958" r:id="rId5"/>
  </p:sldMasterIdLst>
  <p:notesMasterIdLst>
    <p:notesMasterId r:id="rId52"/>
  </p:notesMasterIdLst>
  <p:sldIdLst>
    <p:sldId id="292" r:id="rId6"/>
    <p:sldId id="301" r:id="rId7"/>
    <p:sldId id="432" r:id="rId8"/>
    <p:sldId id="433" r:id="rId9"/>
    <p:sldId id="295" r:id="rId10"/>
    <p:sldId id="431" r:id="rId11"/>
    <p:sldId id="425" r:id="rId12"/>
    <p:sldId id="332" r:id="rId13"/>
    <p:sldId id="333" r:id="rId14"/>
    <p:sldId id="434" r:id="rId15"/>
    <p:sldId id="435" r:id="rId16"/>
    <p:sldId id="436" r:id="rId17"/>
    <p:sldId id="437" r:id="rId18"/>
    <p:sldId id="438" r:id="rId19"/>
    <p:sldId id="439" r:id="rId20"/>
    <p:sldId id="468" r:id="rId21"/>
    <p:sldId id="450" r:id="rId22"/>
    <p:sldId id="440" r:id="rId23"/>
    <p:sldId id="441" r:id="rId24"/>
    <p:sldId id="442" r:id="rId25"/>
    <p:sldId id="451" r:id="rId26"/>
    <p:sldId id="454" r:id="rId27"/>
    <p:sldId id="264" r:id="rId28"/>
    <p:sldId id="455" r:id="rId29"/>
    <p:sldId id="456" r:id="rId30"/>
    <p:sldId id="457" r:id="rId31"/>
    <p:sldId id="463" r:id="rId32"/>
    <p:sldId id="458" r:id="rId33"/>
    <p:sldId id="460" r:id="rId34"/>
    <p:sldId id="461" r:id="rId35"/>
    <p:sldId id="464" r:id="rId36"/>
    <p:sldId id="462" r:id="rId37"/>
    <p:sldId id="452" r:id="rId38"/>
    <p:sldId id="453" r:id="rId39"/>
    <p:sldId id="465" r:id="rId40"/>
    <p:sldId id="459" r:id="rId41"/>
    <p:sldId id="469" r:id="rId42"/>
    <p:sldId id="449" r:id="rId43"/>
    <p:sldId id="466" r:id="rId44"/>
    <p:sldId id="467" r:id="rId45"/>
    <p:sldId id="443" r:id="rId46"/>
    <p:sldId id="302" r:id="rId47"/>
    <p:sldId id="445" r:id="rId48"/>
    <p:sldId id="448" r:id="rId49"/>
    <p:sldId id="447" r:id="rId50"/>
    <p:sldId id="323" r:id="rId51"/>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A6A6"/>
    <a:srgbClr val="CCFF99"/>
    <a:srgbClr val="66FFCC"/>
    <a:srgbClr val="00FFFF"/>
    <a:srgbClr val="3DF5A2"/>
    <a:srgbClr val="00FF40"/>
    <a:srgbClr val="007DFF"/>
    <a:srgbClr val="E0F27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autoAdjust="0"/>
    <p:restoredTop sz="79435" autoAdjust="0"/>
  </p:normalViewPr>
  <p:slideViewPr>
    <p:cSldViewPr>
      <p:cViewPr varScale="1">
        <p:scale>
          <a:sx n="70" d="100"/>
          <a:sy n="70" d="100"/>
        </p:scale>
        <p:origin x="900" y="56"/>
      </p:cViewPr>
      <p:guideLst>
        <p:guide orient="horz" pos="2812"/>
        <p:guide orient="horz" pos="274"/>
        <p:guide orient="horz" pos="771"/>
        <p:guide orient="horz" pos="704"/>
        <p:guide pos="3920"/>
        <p:guide pos="271"/>
        <p:guide pos="5490"/>
      </p:guideLst>
    </p:cSldViewPr>
  </p:slideViewPr>
  <p:outlineViewPr>
    <p:cViewPr>
      <p:scale>
        <a:sx n="33" d="100"/>
        <a:sy n="33" d="100"/>
      </p:scale>
      <p:origin x="0" y="-7722"/>
    </p:cViewPr>
  </p:outlineViewPr>
  <p:notesTextViewPr>
    <p:cViewPr>
      <p:scale>
        <a:sx n="3" d="2"/>
        <a:sy n="3" d="2"/>
      </p:scale>
      <p:origin x="0" y="0"/>
    </p:cViewPr>
  </p:notesTextViewPr>
  <p:notesViewPr>
    <p:cSldViewPr>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30/01/2019</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kri.org/funding/funding-opportuniti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EC4943C-7DA4-41AC-AA6F-2E8615B912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8086E51-3046-4A0F-86C6-7A9D692B5E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a:extLst>
              <a:ext uri="{FF2B5EF4-FFF2-40B4-BE49-F238E27FC236}">
                <a16:creationId xmlns:a16="http://schemas.microsoft.com/office/drawing/2014/main" id="{93BAE899-37D8-4527-819F-68E68ADCD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A7567C-3886-48DF-B6E1-9B8D95D333F3}" type="slidenum">
              <a:rPr lang="en-GB" altLang="en-US" smtClean="0">
                <a:latin typeface="Calibri" panose="020F0502020204030204" pitchFamily="34" charset="0"/>
              </a:rPr>
              <a:pPr/>
              <a:t>5</a:t>
            </a:fld>
            <a:endParaRPr lang="en-GB"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14</a:t>
            </a:fld>
            <a:endParaRPr lang="en-GB" altLang="en-US"/>
          </a:p>
        </p:txBody>
      </p:sp>
    </p:spTree>
    <p:extLst>
      <p:ext uri="{BB962C8B-B14F-4D97-AF65-F5344CB8AC3E}">
        <p14:creationId xmlns:p14="http://schemas.microsoft.com/office/powerpoint/2010/main" val="404611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15</a:t>
            </a:fld>
            <a:endParaRPr lang="en-GB" altLang="en-US"/>
          </a:p>
        </p:txBody>
      </p:sp>
    </p:spTree>
    <p:extLst>
      <p:ext uri="{BB962C8B-B14F-4D97-AF65-F5344CB8AC3E}">
        <p14:creationId xmlns:p14="http://schemas.microsoft.com/office/powerpoint/2010/main" val="579756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16</a:t>
            </a:fld>
            <a:endParaRPr lang="en-GB" altLang="en-US"/>
          </a:p>
        </p:txBody>
      </p:sp>
    </p:spTree>
    <p:extLst>
      <p:ext uri="{BB962C8B-B14F-4D97-AF65-F5344CB8AC3E}">
        <p14:creationId xmlns:p14="http://schemas.microsoft.com/office/powerpoint/2010/main" val="3279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2ab8ac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2ab8a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c66a55ed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c66a55e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c66a55ed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c66a55e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05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ea94d483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ea94d483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ea94d483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ea94d483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084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eaLnBrk="1" hangingPunct="1">
              <a:spcBef>
                <a:spcPct val="0"/>
              </a:spcBef>
              <a:buFontTx/>
              <a:buNone/>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6</a:t>
            </a:fld>
            <a:endParaRPr lang="en-GB"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0084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628650" lvl="1" indent="-171450" eaLnBrk="1" hangingPunct="1">
              <a:spcBef>
                <a:spcPct val="0"/>
              </a:spcBef>
              <a:buFontTx/>
              <a:buChar char="•"/>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7</a:t>
            </a:fld>
            <a:endParaRPr lang="en-GB" alt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7998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837F8CC4-1F25-4AB6-B17C-97C04ABE2E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C56767FF-0C23-4E4E-8FB8-A997802832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44036" name="Slide Number Placeholder 3">
            <a:extLst>
              <a:ext uri="{FF2B5EF4-FFF2-40B4-BE49-F238E27FC236}">
                <a16:creationId xmlns:a16="http://schemas.microsoft.com/office/drawing/2014/main" id="{0074D7BF-73BE-4D66-8EDB-C818BD93C3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68F7A73-5744-40C8-BDF9-5D86BB1D4FD9}" type="slidenum">
              <a:rPr lang="en-GB" altLang="en-US" smtClean="0">
                <a:latin typeface="Calibri" panose="020F0502020204030204" pitchFamily="34" charset="0"/>
              </a:rPr>
              <a:pPr/>
              <a:t>8</a:t>
            </a:fld>
            <a:endParaRPr lang="en-GB"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7369BC71-C094-458E-B3A5-47686CD044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3CA8AD91-CC53-4338-874D-D51417E77B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46084" name="Slide Number Placeholder 3">
            <a:extLst>
              <a:ext uri="{FF2B5EF4-FFF2-40B4-BE49-F238E27FC236}">
                <a16:creationId xmlns:a16="http://schemas.microsoft.com/office/drawing/2014/main" id="{540959F1-21FB-4ED1-A9C5-688FF35414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AB8870-2A4B-40FC-99CB-AFB1BD127DB6}" type="slidenum">
              <a:rPr lang="en-GB" altLang="en-US" smtClean="0">
                <a:latin typeface="Calibri" panose="020F0502020204030204" pitchFamily="34" charset="0"/>
              </a:rPr>
              <a:pPr/>
              <a:t>9</a:t>
            </a:fld>
            <a:endParaRPr lang="en-GB"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Alan Turing Institute, via EPSRC and in collaboration with a number of other research councils, has been awarded a £40 million research programme through UKRI’s </a:t>
            </a:r>
            <a:r>
              <a:rPr lang="en-GB" dirty="0">
                <a:hlinkClick r:id="rId3"/>
              </a:rPr>
              <a:t>Strategic Priorities Fund</a:t>
            </a:r>
            <a:r>
              <a:rPr lang="en-GB" dirty="0"/>
              <a:t> into technologies of AI that will provide an all-pervading underpinning of future development in many sectors.</a:t>
            </a:r>
          </a:p>
          <a:p>
            <a:r>
              <a:rPr lang="en-GB" dirty="0"/>
              <a:t>This research will support a range of objectives covering four high-priority areas, with the aim to transform: </a:t>
            </a:r>
          </a:p>
          <a:p>
            <a:r>
              <a:rPr lang="en-GB" dirty="0"/>
              <a:t>engineering and urban planning, through the development of ‘digital twins’, digital replicas of physical systems.</a:t>
            </a:r>
          </a:p>
          <a:p>
            <a:r>
              <a:rPr lang="en-GB" dirty="0"/>
              <a:t>health, through applying machine learning to assist in the detection and diagnosis of illness, and the planning and personalisation of medical treatment.</a:t>
            </a:r>
          </a:p>
          <a:p>
            <a:r>
              <a:rPr lang="en-GB" dirty="0"/>
              <a:t>the physical and life sciences, through applying AI to the vast amounts of data generated by scientific research.</a:t>
            </a:r>
          </a:p>
          <a:p>
            <a:r>
              <a:rPr lang="en-GB" dirty="0"/>
              <a:t>criminal justice, through developing the technical tools as well as the ethical foundations to prevent crime, identify and rehabilitate offenders, and improve the operation of the criminal justice system.</a:t>
            </a:r>
          </a:p>
          <a:p>
            <a:r>
              <a:rPr lang="en-GB" dirty="0"/>
              <a:t>This programme is being led by the Engineering and Physical Sciences Research Council (EPSRC) in collaboration with The Alan Turing Institute, Biotechnology and Biological Sciences Research Council (BBSRC), Medical Research Council (MRC), Natural Environment Research Council (NERC) and Science and Technology Facilities Council (STFC). It includes policy support from the Home Office and the Ministry of Justice. </a:t>
            </a:r>
          </a:p>
          <a:p>
            <a:r>
              <a:rPr lang="en-GB" dirty="0"/>
              <a:t>Researchers at The Alan Turing Institute will work across some of these challenges with government departments, such as the Home Office and the Ministry of Justice. In addition, the outcomes of this programme will support the policy development of other government departments, such as the Department for Transport, the Department for Environment, Food &amp; Rural Affairs and DHSC. This programme will ensure that the UK meets the AI needs of the Industrial Strategy and stays competitive internationally.</a:t>
            </a:r>
          </a:p>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10</a:t>
            </a:fld>
            <a:endParaRPr lang="en-GB" altLang="en-US"/>
          </a:p>
        </p:txBody>
      </p:sp>
    </p:spTree>
    <p:extLst>
      <p:ext uri="{BB962C8B-B14F-4D97-AF65-F5344CB8AC3E}">
        <p14:creationId xmlns:p14="http://schemas.microsoft.com/office/powerpoint/2010/main" val="2164757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engineering and urban planning, through the development of ‘digital twins’, digital replicas of physical systems.</a:t>
            </a:r>
          </a:p>
          <a:p>
            <a:r>
              <a:rPr lang="en-GB" dirty="0"/>
              <a:t>* health, through applying machine learning to assist in the detection and diagnosis of illness, and the planning and personalisation of medical treatment.</a:t>
            </a:r>
          </a:p>
          <a:p>
            <a:r>
              <a:rPr lang="en-GB" dirty="0"/>
              <a:t>* the physical and life sciences, through applying AI to the vast amounts of data generated by scientific research.</a:t>
            </a:r>
          </a:p>
          <a:p>
            <a:r>
              <a:rPr lang="en-GB" dirty="0"/>
              <a:t>* criminal justice, through developing the technical tools as well as the ethical foundations to prevent crime, identify and rehabilitate offenders, and improve the operation of the criminal justice system.</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11</a:t>
            </a:fld>
            <a:endParaRPr lang="en-GB" altLang="en-US"/>
          </a:p>
        </p:txBody>
      </p:sp>
    </p:spTree>
    <p:extLst>
      <p:ext uri="{BB962C8B-B14F-4D97-AF65-F5344CB8AC3E}">
        <p14:creationId xmlns:p14="http://schemas.microsoft.com/office/powerpoint/2010/main" val="211987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12</a:t>
            </a:fld>
            <a:endParaRPr lang="en-GB" altLang="en-US"/>
          </a:p>
        </p:txBody>
      </p:sp>
    </p:spTree>
    <p:extLst>
      <p:ext uri="{BB962C8B-B14F-4D97-AF65-F5344CB8AC3E}">
        <p14:creationId xmlns:p14="http://schemas.microsoft.com/office/powerpoint/2010/main" val="39364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13</a:t>
            </a:fld>
            <a:endParaRPr lang="en-GB" altLang="en-US"/>
          </a:p>
        </p:txBody>
      </p:sp>
    </p:spTree>
    <p:extLst>
      <p:ext uri="{BB962C8B-B14F-4D97-AF65-F5344CB8AC3E}">
        <p14:creationId xmlns:p14="http://schemas.microsoft.com/office/powerpoint/2010/main" val="9066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8EE18E70-7502-4E0F-8EC1-1C1B9EE7265B}"/>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7" name="Straight Connector 5">
            <a:extLst>
              <a:ext uri="{FF2B5EF4-FFF2-40B4-BE49-F238E27FC236}">
                <a16:creationId xmlns:a16="http://schemas.microsoft.com/office/drawing/2014/main" id="{0C394799-DA55-420D-9FFF-2A9FEBFE55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31800" y="431800"/>
            <a:ext cx="138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CE278E41-C2A3-41BC-9DA0-C859D3432B9D}" type="datetime1">
              <a:rPr lang="en-GB"/>
              <a:pPr>
                <a:defRPr/>
              </a:pPr>
              <a:t>30/01/2019</a:t>
            </a:fld>
            <a:endParaRPr lang="en-GB" dirty="0"/>
          </a:p>
        </p:txBody>
      </p:sp>
      <p:sp>
        <p:nvSpPr>
          <p:cNvPr id="13" name="Rectangle 12">
            <a:extLst>
              <a:ext uri="{FF2B5EF4-FFF2-40B4-BE49-F238E27FC236}">
                <a16:creationId xmlns:a16="http://schemas.microsoft.com/office/drawing/2014/main" id="{564C1BDB-33CC-4BEF-A547-6A55FA12790D}"/>
              </a:ext>
            </a:extLst>
          </p:cNvPr>
          <p:cNvSpPr/>
          <p:nvPr userDrawn="1"/>
        </p:nvSpPr>
        <p:spPr>
          <a:xfrm>
            <a:off x="431800" y="1835768"/>
            <a:ext cx="6228432"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7">
            <a:extLst>
              <a:ext uri="{FF2B5EF4-FFF2-40B4-BE49-F238E27FC236}">
                <a16:creationId xmlns:a16="http://schemas.microsoft.com/office/drawing/2014/main" id="{F4CF05EA-F898-4007-AD46-0661D2E50EA1}"/>
              </a:ext>
            </a:extLst>
          </p:cNvPr>
          <p:cNvSpPr>
            <a:spLocks noGrp="1"/>
          </p:cNvSpPr>
          <p:nvPr>
            <p:ph type="title"/>
          </p:nvPr>
        </p:nvSpPr>
        <p:spPr>
          <a:xfrm>
            <a:off x="431800" y="1887742"/>
            <a:ext cx="6228432" cy="612000"/>
          </a:xfrm>
        </p:spPr>
        <p:txBody>
          <a:bodyPr/>
          <a:lstStyle>
            <a:lvl1pPr>
              <a:lnSpc>
                <a:spcPct val="100000"/>
              </a:lnSpc>
              <a:defRPr sz="3400"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9997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3527653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59535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215"/>
        <p:cNvGrpSpPr/>
        <p:nvPr/>
      </p:nvGrpSpPr>
      <p:grpSpPr>
        <a:xfrm>
          <a:off x="0" y="0"/>
          <a:ext cx="0" cy="0"/>
          <a:chOff x="0" y="0"/>
          <a:chExt cx="0" cy="0"/>
        </a:xfrm>
      </p:grpSpPr>
      <p:sp>
        <p:nvSpPr>
          <p:cNvPr id="216" name="Google Shape;216;p39"/>
          <p:cNvSpPr txBox="1">
            <a:spLocks noGrp="1"/>
          </p:cNvSpPr>
          <p:nvPr>
            <p:ph type="ctrTitle"/>
          </p:nvPr>
        </p:nvSpPr>
        <p:spPr>
          <a:xfrm>
            <a:off x="191575" y="1583350"/>
            <a:ext cx="8748000" cy="11598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Clr>
                <a:srgbClr val="FFF2CC"/>
              </a:buClr>
              <a:buSzPts val="4800"/>
              <a:buNone/>
              <a:defRPr sz="4800">
                <a:solidFill>
                  <a:srgbClr val="FFF2CC"/>
                </a:solidFill>
              </a:defRPr>
            </a:lvl2pPr>
            <a:lvl3pPr lvl="2" algn="ctr" rtl="0">
              <a:spcBef>
                <a:spcPts val="0"/>
              </a:spcBef>
              <a:spcAft>
                <a:spcPts val="0"/>
              </a:spcAft>
              <a:buClr>
                <a:srgbClr val="FFF2CC"/>
              </a:buClr>
              <a:buSzPts val="4800"/>
              <a:buNone/>
              <a:defRPr sz="4800">
                <a:solidFill>
                  <a:srgbClr val="FFF2CC"/>
                </a:solidFill>
              </a:defRPr>
            </a:lvl3pPr>
            <a:lvl4pPr lvl="3" algn="ctr" rtl="0">
              <a:spcBef>
                <a:spcPts val="0"/>
              </a:spcBef>
              <a:spcAft>
                <a:spcPts val="0"/>
              </a:spcAft>
              <a:buClr>
                <a:srgbClr val="FFF2CC"/>
              </a:buClr>
              <a:buSzPts val="4800"/>
              <a:buNone/>
              <a:defRPr sz="4800">
                <a:solidFill>
                  <a:srgbClr val="FFF2CC"/>
                </a:solidFill>
              </a:defRPr>
            </a:lvl4pPr>
            <a:lvl5pPr lvl="4" algn="ctr" rtl="0">
              <a:spcBef>
                <a:spcPts val="0"/>
              </a:spcBef>
              <a:spcAft>
                <a:spcPts val="0"/>
              </a:spcAft>
              <a:buClr>
                <a:srgbClr val="FFF2CC"/>
              </a:buClr>
              <a:buSzPts val="4800"/>
              <a:buNone/>
              <a:defRPr sz="4800">
                <a:solidFill>
                  <a:srgbClr val="FFF2CC"/>
                </a:solidFill>
              </a:defRPr>
            </a:lvl5pPr>
            <a:lvl6pPr lvl="5" algn="ctr" rtl="0">
              <a:spcBef>
                <a:spcPts val="0"/>
              </a:spcBef>
              <a:spcAft>
                <a:spcPts val="0"/>
              </a:spcAft>
              <a:buClr>
                <a:srgbClr val="FFF2CC"/>
              </a:buClr>
              <a:buSzPts val="4800"/>
              <a:buNone/>
              <a:defRPr sz="4800">
                <a:solidFill>
                  <a:srgbClr val="FFF2CC"/>
                </a:solidFill>
              </a:defRPr>
            </a:lvl6pPr>
            <a:lvl7pPr lvl="6" algn="ctr" rtl="0">
              <a:spcBef>
                <a:spcPts val="0"/>
              </a:spcBef>
              <a:spcAft>
                <a:spcPts val="0"/>
              </a:spcAft>
              <a:buClr>
                <a:srgbClr val="FFF2CC"/>
              </a:buClr>
              <a:buSzPts val="4800"/>
              <a:buNone/>
              <a:defRPr sz="4800">
                <a:solidFill>
                  <a:srgbClr val="FFF2CC"/>
                </a:solidFill>
              </a:defRPr>
            </a:lvl7pPr>
            <a:lvl8pPr lvl="7" algn="ctr" rtl="0">
              <a:spcBef>
                <a:spcPts val="0"/>
              </a:spcBef>
              <a:spcAft>
                <a:spcPts val="0"/>
              </a:spcAft>
              <a:buClr>
                <a:srgbClr val="FFF2CC"/>
              </a:buClr>
              <a:buSzPts val="4800"/>
              <a:buNone/>
              <a:defRPr sz="4800">
                <a:solidFill>
                  <a:srgbClr val="FFF2CC"/>
                </a:solidFill>
              </a:defRPr>
            </a:lvl8pPr>
            <a:lvl9pPr lvl="8" algn="ctr" rtl="0">
              <a:spcBef>
                <a:spcPts val="0"/>
              </a:spcBef>
              <a:spcAft>
                <a:spcPts val="0"/>
              </a:spcAft>
              <a:buClr>
                <a:srgbClr val="FFF2CC"/>
              </a:buClr>
              <a:buSzPts val="4800"/>
              <a:buNone/>
              <a:defRPr sz="4800">
                <a:solidFill>
                  <a:srgbClr val="FFF2CC"/>
                </a:solidFill>
              </a:defRPr>
            </a:lvl9pPr>
          </a:lstStyle>
          <a:p>
            <a:endParaRPr/>
          </a:p>
        </p:txBody>
      </p:sp>
      <p:sp>
        <p:nvSpPr>
          <p:cNvPr id="217" name="Google Shape;217;p39"/>
          <p:cNvSpPr txBox="1">
            <a:spLocks noGrp="1"/>
          </p:cNvSpPr>
          <p:nvPr>
            <p:ph type="subTitle" idx="1"/>
          </p:nvPr>
        </p:nvSpPr>
        <p:spPr>
          <a:xfrm>
            <a:off x="685800" y="2635718"/>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3000"/>
              <a:buNone/>
              <a:defRPr i="1">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218" name="Google Shape;218;p39"/>
          <p:cNvSpPr txBox="1"/>
          <p:nvPr/>
        </p:nvSpPr>
        <p:spPr>
          <a:xfrm>
            <a:off x="120200" y="4745600"/>
            <a:ext cx="8903400" cy="33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600" i="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3337620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1">
  <p:cSld name="Title 1">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40"/>
          <p:cNvSpPr txBox="1">
            <a:spLocks noGrp="1"/>
          </p:cNvSpPr>
          <p:nvPr>
            <p:ph type="ctrTitle"/>
          </p:nvPr>
        </p:nvSpPr>
        <p:spPr>
          <a:xfrm>
            <a:off x="191575" y="1583350"/>
            <a:ext cx="8748000" cy="1159800"/>
          </a:xfrm>
          <a:prstGeom prst="rect">
            <a:avLst/>
          </a:prstGeom>
        </p:spPr>
        <p:txBody>
          <a:bodyPr spcFirstLastPara="1" wrap="square" lIns="91425" tIns="91425" rIns="91425" bIns="91425" anchor="b" anchorCtr="0"/>
          <a:lstStyle>
            <a:lvl1pPr lvl="0" algn="ctr" rtl="0">
              <a:spcBef>
                <a:spcPts val="0"/>
              </a:spcBef>
              <a:spcAft>
                <a:spcPts val="0"/>
              </a:spcAft>
              <a:buClr>
                <a:srgbClr val="000000"/>
              </a:buClr>
              <a:buSzPts val="4800"/>
              <a:buNone/>
              <a:defRPr sz="4800">
                <a:solidFill>
                  <a:srgbClr val="000000"/>
                </a:solidFill>
                <a:highlight>
                  <a:srgbClr val="FFBF00"/>
                </a:highlight>
              </a:defRPr>
            </a:lvl1pPr>
            <a:lvl2pPr lvl="1" algn="ctr" rtl="0">
              <a:spcBef>
                <a:spcPts val="0"/>
              </a:spcBef>
              <a:spcAft>
                <a:spcPts val="0"/>
              </a:spcAft>
              <a:buClr>
                <a:srgbClr val="FFF2CC"/>
              </a:buClr>
              <a:buSzPts val="4800"/>
              <a:buNone/>
              <a:defRPr sz="4800">
                <a:solidFill>
                  <a:srgbClr val="FFF2CC"/>
                </a:solidFill>
              </a:defRPr>
            </a:lvl2pPr>
            <a:lvl3pPr lvl="2" algn="ctr" rtl="0">
              <a:spcBef>
                <a:spcPts val="0"/>
              </a:spcBef>
              <a:spcAft>
                <a:spcPts val="0"/>
              </a:spcAft>
              <a:buClr>
                <a:srgbClr val="FFF2CC"/>
              </a:buClr>
              <a:buSzPts val="4800"/>
              <a:buNone/>
              <a:defRPr sz="4800">
                <a:solidFill>
                  <a:srgbClr val="FFF2CC"/>
                </a:solidFill>
              </a:defRPr>
            </a:lvl3pPr>
            <a:lvl4pPr lvl="3" algn="ctr" rtl="0">
              <a:spcBef>
                <a:spcPts val="0"/>
              </a:spcBef>
              <a:spcAft>
                <a:spcPts val="0"/>
              </a:spcAft>
              <a:buClr>
                <a:srgbClr val="FFF2CC"/>
              </a:buClr>
              <a:buSzPts val="4800"/>
              <a:buNone/>
              <a:defRPr sz="4800">
                <a:solidFill>
                  <a:srgbClr val="FFF2CC"/>
                </a:solidFill>
              </a:defRPr>
            </a:lvl4pPr>
            <a:lvl5pPr lvl="4" algn="ctr" rtl="0">
              <a:spcBef>
                <a:spcPts val="0"/>
              </a:spcBef>
              <a:spcAft>
                <a:spcPts val="0"/>
              </a:spcAft>
              <a:buClr>
                <a:srgbClr val="FFF2CC"/>
              </a:buClr>
              <a:buSzPts val="4800"/>
              <a:buNone/>
              <a:defRPr sz="4800">
                <a:solidFill>
                  <a:srgbClr val="FFF2CC"/>
                </a:solidFill>
              </a:defRPr>
            </a:lvl5pPr>
            <a:lvl6pPr lvl="5" algn="ctr" rtl="0">
              <a:spcBef>
                <a:spcPts val="0"/>
              </a:spcBef>
              <a:spcAft>
                <a:spcPts val="0"/>
              </a:spcAft>
              <a:buClr>
                <a:srgbClr val="FFF2CC"/>
              </a:buClr>
              <a:buSzPts val="4800"/>
              <a:buNone/>
              <a:defRPr sz="4800">
                <a:solidFill>
                  <a:srgbClr val="FFF2CC"/>
                </a:solidFill>
              </a:defRPr>
            </a:lvl6pPr>
            <a:lvl7pPr lvl="6" algn="ctr" rtl="0">
              <a:spcBef>
                <a:spcPts val="0"/>
              </a:spcBef>
              <a:spcAft>
                <a:spcPts val="0"/>
              </a:spcAft>
              <a:buClr>
                <a:srgbClr val="FFF2CC"/>
              </a:buClr>
              <a:buSzPts val="4800"/>
              <a:buNone/>
              <a:defRPr sz="4800">
                <a:solidFill>
                  <a:srgbClr val="FFF2CC"/>
                </a:solidFill>
              </a:defRPr>
            </a:lvl7pPr>
            <a:lvl8pPr lvl="7" algn="ctr" rtl="0">
              <a:spcBef>
                <a:spcPts val="0"/>
              </a:spcBef>
              <a:spcAft>
                <a:spcPts val="0"/>
              </a:spcAft>
              <a:buClr>
                <a:srgbClr val="FFF2CC"/>
              </a:buClr>
              <a:buSzPts val="4800"/>
              <a:buNone/>
              <a:defRPr sz="4800">
                <a:solidFill>
                  <a:srgbClr val="FFF2CC"/>
                </a:solidFill>
              </a:defRPr>
            </a:lvl8pPr>
            <a:lvl9pPr lvl="8" algn="ctr" rtl="0">
              <a:spcBef>
                <a:spcPts val="0"/>
              </a:spcBef>
              <a:spcAft>
                <a:spcPts val="0"/>
              </a:spcAft>
              <a:buClr>
                <a:srgbClr val="FFF2CC"/>
              </a:buClr>
              <a:buSzPts val="4800"/>
              <a:buNone/>
              <a:defRPr sz="4800">
                <a:solidFill>
                  <a:srgbClr val="FFF2CC"/>
                </a:solidFill>
              </a:defRPr>
            </a:lvl9pPr>
          </a:lstStyle>
          <a:p>
            <a:endParaRPr/>
          </a:p>
        </p:txBody>
      </p:sp>
      <p:sp>
        <p:nvSpPr>
          <p:cNvPr id="221" name="Google Shape;221;p40"/>
          <p:cNvSpPr txBox="1">
            <a:spLocks noGrp="1"/>
          </p:cNvSpPr>
          <p:nvPr>
            <p:ph type="subTitle" idx="1"/>
          </p:nvPr>
        </p:nvSpPr>
        <p:spPr>
          <a:xfrm>
            <a:off x="685800" y="2635718"/>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3000"/>
              <a:buNone/>
              <a:defRPr i="1">
                <a:solidFill>
                  <a:srgbClr val="000000"/>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Tree>
    <p:extLst>
      <p:ext uri="{BB962C8B-B14F-4D97-AF65-F5344CB8AC3E}">
        <p14:creationId xmlns:p14="http://schemas.microsoft.com/office/powerpoint/2010/main" val="1717711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938337"/>
            <a:ext cx="8229600" cy="34614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000000"/>
              </a:buClr>
              <a:buSzPts val="2400"/>
              <a:buChar char="●"/>
              <a:defRPr sz="24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30200" rtl="0">
              <a:spcBef>
                <a:spcPts val="0"/>
              </a:spcBef>
              <a:spcAft>
                <a:spcPts val="0"/>
              </a:spcAft>
              <a:buClr>
                <a:srgbClr val="000000"/>
              </a:buClr>
              <a:buSzPts val="1600"/>
              <a:buChar char="■"/>
              <a:defRPr sz="1600">
                <a:solidFill>
                  <a:srgbClr val="000000"/>
                </a:solidFill>
              </a:defRPr>
            </a:lvl3pPr>
            <a:lvl4pPr marL="1828800" lvl="3" indent="-317500" rtl="0">
              <a:spcBef>
                <a:spcPts val="0"/>
              </a:spcBef>
              <a:spcAft>
                <a:spcPts val="0"/>
              </a:spcAft>
              <a:buClr>
                <a:srgbClr val="000000"/>
              </a:buClr>
              <a:buSzPts val="1400"/>
              <a:buChar char="●"/>
              <a:defRPr sz="1400">
                <a:solidFill>
                  <a:srgbClr val="000000"/>
                </a:solidFill>
              </a:defRPr>
            </a:lvl4pPr>
            <a:lvl5pPr marL="2286000" lvl="4" indent="-304800" rtl="0">
              <a:spcBef>
                <a:spcPts val="0"/>
              </a:spcBef>
              <a:spcAft>
                <a:spcPts val="0"/>
              </a:spcAft>
              <a:buClr>
                <a:srgbClr val="000000"/>
              </a:buClr>
              <a:buSzPts val="1200"/>
              <a:buChar char="○"/>
              <a:defRPr sz="1200">
                <a:solidFill>
                  <a:srgbClr val="000000"/>
                </a:solidFill>
              </a:defRPr>
            </a:lvl5pPr>
            <a:lvl6pPr marL="2743200" lvl="5" indent="-304800" rtl="0">
              <a:spcBef>
                <a:spcPts val="0"/>
              </a:spcBef>
              <a:spcAft>
                <a:spcPts val="0"/>
              </a:spcAft>
              <a:buClr>
                <a:srgbClr val="000000"/>
              </a:buClr>
              <a:buSzPts val="1200"/>
              <a:buChar char="■"/>
              <a:defRPr sz="1200">
                <a:solidFill>
                  <a:srgbClr val="000000"/>
                </a:solidFill>
              </a:defRPr>
            </a:lvl6pPr>
            <a:lvl7pPr marL="3200400" lvl="6" indent="-304800" rtl="0">
              <a:spcBef>
                <a:spcPts val="0"/>
              </a:spcBef>
              <a:spcAft>
                <a:spcPts val="0"/>
              </a:spcAft>
              <a:buClr>
                <a:srgbClr val="000000"/>
              </a:buClr>
              <a:buSzPts val="1200"/>
              <a:buChar char="●"/>
              <a:defRPr sz="1200">
                <a:solidFill>
                  <a:srgbClr val="000000"/>
                </a:solidFill>
              </a:defRPr>
            </a:lvl7pPr>
            <a:lvl8pPr marL="3657600" lvl="7" indent="-304800" rtl="0">
              <a:spcBef>
                <a:spcPts val="0"/>
              </a:spcBef>
              <a:spcAft>
                <a:spcPts val="0"/>
              </a:spcAft>
              <a:buClr>
                <a:srgbClr val="000000"/>
              </a:buClr>
              <a:buSzPts val="1200"/>
              <a:buChar char="○"/>
              <a:defRPr sz="1200">
                <a:solidFill>
                  <a:srgbClr val="000000"/>
                </a:solidFill>
              </a:defRPr>
            </a:lvl8pPr>
            <a:lvl9pPr marL="4114800" lvl="8" indent="-304800" rtl="0">
              <a:spcBef>
                <a:spcPts val="0"/>
              </a:spcBef>
              <a:spcAft>
                <a:spcPts val="0"/>
              </a:spcAft>
              <a:buClr>
                <a:srgbClr val="000000"/>
              </a:buClr>
              <a:buSzPts val="1200"/>
              <a:buChar char="■"/>
              <a:defRPr sz="1200">
                <a:solidFill>
                  <a:srgbClr val="000000"/>
                </a:solidFill>
              </a:defRPr>
            </a:lvl9pPr>
          </a:lstStyle>
          <a:p>
            <a:endParaRPr/>
          </a:p>
        </p:txBody>
      </p:sp>
      <p:sp>
        <p:nvSpPr>
          <p:cNvPr id="224" name="Google Shape;224;p41"/>
          <p:cNvSpPr txBox="1">
            <a:spLocks noGrp="1"/>
          </p:cNvSpPr>
          <p:nvPr>
            <p:ph type="title"/>
          </p:nvPr>
        </p:nvSpPr>
        <p:spPr>
          <a:xfrm>
            <a:off x="457200" y="161700"/>
            <a:ext cx="8751000" cy="653100"/>
          </a:xfrm>
          <a:prstGeom prst="rect">
            <a:avLst/>
          </a:prstGeom>
        </p:spPr>
        <p:txBody>
          <a:bodyPr spcFirstLastPara="1" wrap="square" lIns="91425" tIns="91425" rIns="91425" bIns="91425" anchor="b" anchorCtr="0"/>
          <a:lstStyle>
            <a:lvl1pPr lvl="0" rtl="0">
              <a:spcBef>
                <a:spcPts val="0"/>
              </a:spcBef>
              <a:spcAft>
                <a:spcPts val="0"/>
              </a:spcAft>
              <a:buClr>
                <a:srgbClr val="000000"/>
              </a:buClr>
              <a:buSzPts val="3600"/>
              <a:buNone/>
              <a:defRPr i="0">
                <a:solidFill>
                  <a:srgbClr val="000000"/>
                </a:solidFill>
                <a:highlight>
                  <a:srgbClr val="FFED00"/>
                </a:highlight>
              </a:defRPr>
            </a:lvl1pPr>
            <a:lvl2pPr lvl="1" rtl="0">
              <a:spcBef>
                <a:spcPts val="0"/>
              </a:spcBef>
              <a:spcAft>
                <a:spcPts val="0"/>
              </a:spcAft>
              <a:buClr>
                <a:srgbClr val="56565A"/>
              </a:buClr>
              <a:buSzPts val="3600"/>
              <a:buNone/>
              <a:defRPr>
                <a:solidFill>
                  <a:srgbClr val="56565A"/>
                </a:solidFill>
              </a:defRPr>
            </a:lvl2pPr>
            <a:lvl3pPr lvl="2" rtl="0">
              <a:spcBef>
                <a:spcPts val="0"/>
              </a:spcBef>
              <a:spcAft>
                <a:spcPts val="0"/>
              </a:spcAft>
              <a:buClr>
                <a:srgbClr val="56565A"/>
              </a:buClr>
              <a:buSzPts val="3600"/>
              <a:buNone/>
              <a:defRPr>
                <a:solidFill>
                  <a:srgbClr val="56565A"/>
                </a:solidFill>
              </a:defRPr>
            </a:lvl3pPr>
            <a:lvl4pPr lvl="3" rtl="0">
              <a:spcBef>
                <a:spcPts val="0"/>
              </a:spcBef>
              <a:spcAft>
                <a:spcPts val="0"/>
              </a:spcAft>
              <a:buClr>
                <a:srgbClr val="56565A"/>
              </a:buClr>
              <a:buSzPts val="3600"/>
              <a:buNone/>
              <a:defRPr>
                <a:solidFill>
                  <a:srgbClr val="56565A"/>
                </a:solidFill>
              </a:defRPr>
            </a:lvl4pPr>
            <a:lvl5pPr lvl="4" rtl="0">
              <a:spcBef>
                <a:spcPts val="0"/>
              </a:spcBef>
              <a:spcAft>
                <a:spcPts val="0"/>
              </a:spcAft>
              <a:buClr>
                <a:srgbClr val="56565A"/>
              </a:buClr>
              <a:buSzPts val="3600"/>
              <a:buNone/>
              <a:defRPr>
                <a:solidFill>
                  <a:srgbClr val="56565A"/>
                </a:solidFill>
              </a:defRPr>
            </a:lvl5pPr>
            <a:lvl6pPr lvl="5" rtl="0">
              <a:spcBef>
                <a:spcPts val="0"/>
              </a:spcBef>
              <a:spcAft>
                <a:spcPts val="0"/>
              </a:spcAft>
              <a:buClr>
                <a:srgbClr val="56565A"/>
              </a:buClr>
              <a:buSzPts val="3600"/>
              <a:buNone/>
              <a:defRPr>
                <a:solidFill>
                  <a:srgbClr val="56565A"/>
                </a:solidFill>
              </a:defRPr>
            </a:lvl6pPr>
            <a:lvl7pPr lvl="6" rtl="0">
              <a:spcBef>
                <a:spcPts val="0"/>
              </a:spcBef>
              <a:spcAft>
                <a:spcPts val="0"/>
              </a:spcAft>
              <a:buClr>
                <a:srgbClr val="56565A"/>
              </a:buClr>
              <a:buSzPts val="3600"/>
              <a:buNone/>
              <a:defRPr>
                <a:solidFill>
                  <a:srgbClr val="56565A"/>
                </a:solidFill>
              </a:defRPr>
            </a:lvl7pPr>
            <a:lvl8pPr lvl="7" rtl="0">
              <a:spcBef>
                <a:spcPts val="0"/>
              </a:spcBef>
              <a:spcAft>
                <a:spcPts val="0"/>
              </a:spcAft>
              <a:buClr>
                <a:srgbClr val="56565A"/>
              </a:buClr>
              <a:buSzPts val="3600"/>
              <a:buNone/>
              <a:defRPr>
                <a:solidFill>
                  <a:srgbClr val="56565A"/>
                </a:solidFill>
              </a:defRPr>
            </a:lvl8pPr>
            <a:lvl9pPr lvl="8" rtl="0">
              <a:spcBef>
                <a:spcPts val="0"/>
              </a:spcBef>
              <a:spcAft>
                <a:spcPts val="0"/>
              </a:spcAft>
              <a:buClr>
                <a:srgbClr val="56565A"/>
              </a:buClr>
              <a:buSzPts val="3600"/>
              <a:buNone/>
              <a:defRPr>
                <a:solidFill>
                  <a:srgbClr val="56565A"/>
                </a:solidFill>
              </a:defRPr>
            </a:lvl9pPr>
          </a:lstStyle>
          <a:p>
            <a:endParaRPr/>
          </a:p>
        </p:txBody>
      </p:sp>
      <p:sp>
        <p:nvSpPr>
          <p:cNvPr id="225" name="Google Shape;225;p41"/>
          <p:cNvSpPr/>
          <p:nvPr/>
        </p:nvSpPr>
        <p:spPr>
          <a:xfrm>
            <a:off x="131950" y="4776525"/>
            <a:ext cx="2546700" cy="2904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294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6"/>
        <p:cNvGrpSpPr/>
        <p:nvPr/>
      </p:nvGrpSpPr>
      <p:grpSpPr>
        <a:xfrm>
          <a:off x="0" y="0"/>
          <a:ext cx="0" cy="0"/>
          <a:chOff x="0" y="0"/>
          <a:chExt cx="0" cy="0"/>
        </a:xfrm>
      </p:grpSpPr>
      <p:sp>
        <p:nvSpPr>
          <p:cNvPr id="227" name="Google Shape;227;p42"/>
          <p:cNvSpPr txBox="1">
            <a:spLocks noGrp="1"/>
          </p:cNvSpPr>
          <p:nvPr>
            <p:ph type="title"/>
          </p:nvPr>
        </p:nvSpPr>
        <p:spPr>
          <a:xfrm>
            <a:off x="51150" y="72050"/>
            <a:ext cx="9041700" cy="6531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8" name="Google Shape;228;p42"/>
          <p:cNvSpPr txBox="1">
            <a:spLocks noGrp="1"/>
          </p:cNvSpPr>
          <p:nvPr>
            <p:ph type="body" idx="1"/>
          </p:nvPr>
        </p:nvSpPr>
        <p:spPr>
          <a:xfrm>
            <a:off x="457200" y="938346"/>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29" name="Google Shape;229;p42"/>
          <p:cNvSpPr txBox="1">
            <a:spLocks noGrp="1"/>
          </p:cNvSpPr>
          <p:nvPr>
            <p:ph type="body" idx="2"/>
          </p:nvPr>
        </p:nvSpPr>
        <p:spPr>
          <a:xfrm>
            <a:off x="4692274" y="938346"/>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30" name="Google Shape;230;p42"/>
          <p:cNvSpPr txBox="1">
            <a:spLocks noGrp="1"/>
          </p:cNvSpPr>
          <p:nvPr>
            <p:ph type="sldNum" idx="12"/>
          </p:nvPr>
        </p:nvSpPr>
        <p:spPr>
          <a:xfrm>
            <a:off x="8601070" y="4334805"/>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8194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1"/>
        <p:cNvGrpSpPr/>
        <p:nvPr/>
      </p:nvGrpSpPr>
      <p:grpSpPr>
        <a:xfrm>
          <a:off x="0" y="0"/>
          <a:ext cx="0" cy="0"/>
          <a:chOff x="0" y="0"/>
          <a:chExt cx="0" cy="0"/>
        </a:xfrm>
      </p:grpSpPr>
      <p:sp>
        <p:nvSpPr>
          <p:cNvPr id="232" name="Google Shape;232;p43"/>
          <p:cNvSpPr txBox="1">
            <a:spLocks noGrp="1"/>
          </p:cNvSpPr>
          <p:nvPr>
            <p:ph type="sldNum" idx="12"/>
          </p:nvPr>
        </p:nvSpPr>
        <p:spPr>
          <a:xfrm>
            <a:off x="8601070" y="4334805"/>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3" name="Google Shape;233;p43"/>
          <p:cNvSpPr txBox="1">
            <a:spLocks noGrp="1"/>
          </p:cNvSpPr>
          <p:nvPr>
            <p:ph type="title"/>
          </p:nvPr>
        </p:nvSpPr>
        <p:spPr>
          <a:xfrm>
            <a:off x="51150" y="72050"/>
            <a:ext cx="9041700" cy="6531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2736083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ubhead">
  <p:cSld name="Title and Subhead">
    <p:spTree>
      <p:nvGrpSpPr>
        <p:cNvPr id="1" name="Shape 234"/>
        <p:cNvGrpSpPr/>
        <p:nvPr/>
      </p:nvGrpSpPr>
      <p:grpSpPr>
        <a:xfrm>
          <a:off x="0" y="0"/>
          <a:ext cx="0" cy="0"/>
          <a:chOff x="0" y="0"/>
          <a:chExt cx="0" cy="0"/>
        </a:xfrm>
      </p:grpSpPr>
      <p:sp>
        <p:nvSpPr>
          <p:cNvPr id="235" name="Google Shape;235;p44"/>
          <p:cNvSpPr txBox="1">
            <a:spLocks noGrp="1"/>
          </p:cNvSpPr>
          <p:nvPr>
            <p:ph type="sldNum" idx="12"/>
          </p:nvPr>
        </p:nvSpPr>
        <p:spPr>
          <a:xfrm>
            <a:off x="8601070" y="4334805"/>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36" name="Google Shape;236;p44"/>
          <p:cNvSpPr txBox="1"/>
          <p:nvPr/>
        </p:nvSpPr>
        <p:spPr>
          <a:xfrm>
            <a:off x="44700" y="579975"/>
            <a:ext cx="9029100" cy="5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chemeClr val="lt1"/>
                </a:solidFill>
                <a:latin typeface="Open Sans"/>
                <a:ea typeface="Open Sans"/>
                <a:cs typeface="Open Sans"/>
                <a:sym typeface="Open Sans"/>
              </a:rPr>
              <a:t>Click to edit master title style</a:t>
            </a:r>
            <a:endParaRPr sz="2400" i="1">
              <a:solidFill>
                <a:schemeClr val="lt1"/>
              </a:solidFill>
              <a:latin typeface="Open Sans"/>
              <a:ea typeface="Open Sans"/>
              <a:cs typeface="Open Sans"/>
              <a:sym typeface="Open Sans"/>
            </a:endParaRPr>
          </a:p>
        </p:txBody>
      </p:sp>
      <p:sp>
        <p:nvSpPr>
          <p:cNvPr id="237" name="Google Shape;237;p44"/>
          <p:cNvSpPr txBox="1">
            <a:spLocks noGrp="1"/>
          </p:cNvSpPr>
          <p:nvPr>
            <p:ph type="title"/>
          </p:nvPr>
        </p:nvSpPr>
        <p:spPr>
          <a:xfrm>
            <a:off x="51150" y="72050"/>
            <a:ext cx="9041700" cy="6531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210502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8"/>
        <p:cNvGrpSpPr/>
        <p:nvPr/>
      </p:nvGrpSpPr>
      <p:grpSpPr>
        <a:xfrm>
          <a:off x="0" y="0"/>
          <a:ext cx="0" cy="0"/>
          <a:chOff x="0" y="0"/>
          <a:chExt cx="0" cy="0"/>
        </a:xfrm>
      </p:grpSpPr>
      <p:sp>
        <p:nvSpPr>
          <p:cNvPr id="239" name="Google Shape;239;p45"/>
          <p:cNvSpPr txBox="1">
            <a:spLocks noGrp="1"/>
          </p:cNvSpPr>
          <p:nvPr>
            <p:ph type="body" idx="1"/>
          </p:nvPr>
        </p:nvSpPr>
        <p:spPr>
          <a:xfrm>
            <a:off x="290250" y="4334800"/>
            <a:ext cx="8563500" cy="519600"/>
          </a:xfrm>
          <a:prstGeom prst="rect">
            <a:avLst/>
          </a:prstGeom>
        </p:spPr>
        <p:txBody>
          <a:bodyPr spcFirstLastPara="1" wrap="square" lIns="91425" tIns="91425" rIns="91425" bIns="91425" anchor="t" anchorCtr="0"/>
          <a:lstStyle>
            <a:lvl1pPr marL="457200" lvl="0" indent="-228600" algn="ctr" rtl="0">
              <a:spcBef>
                <a:spcPts val="360"/>
              </a:spcBef>
              <a:spcAft>
                <a:spcPts val="0"/>
              </a:spcAft>
              <a:buSzPts val="1800"/>
              <a:buNone/>
              <a:defRPr sz="1800" i="1"/>
            </a:lvl1pPr>
          </a:lstStyle>
          <a:p>
            <a:endParaRPr/>
          </a:p>
        </p:txBody>
      </p:sp>
      <p:sp>
        <p:nvSpPr>
          <p:cNvPr id="240" name="Google Shape;240;p45"/>
          <p:cNvSpPr txBox="1">
            <a:spLocks noGrp="1"/>
          </p:cNvSpPr>
          <p:nvPr>
            <p:ph type="sldNum" idx="12"/>
          </p:nvPr>
        </p:nvSpPr>
        <p:spPr>
          <a:xfrm>
            <a:off x="8601070" y="4334805"/>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4110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1"/>
        <p:cNvGrpSpPr/>
        <p:nvPr/>
      </p:nvGrpSpPr>
      <p:grpSpPr>
        <a:xfrm>
          <a:off x="0" y="0"/>
          <a:ext cx="0" cy="0"/>
          <a:chOff x="0" y="0"/>
          <a:chExt cx="0" cy="0"/>
        </a:xfrm>
      </p:grpSpPr>
      <p:sp>
        <p:nvSpPr>
          <p:cNvPr id="242" name="Google Shape;242;p46"/>
          <p:cNvSpPr txBox="1">
            <a:spLocks noGrp="1"/>
          </p:cNvSpPr>
          <p:nvPr>
            <p:ph type="sldNum" idx="12"/>
          </p:nvPr>
        </p:nvSpPr>
        <p:spPr>
          <a:xfrm>
            <a:off x="8601070" y="4334805"/>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185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a16="http://schemas.microsoft.com/office/drawing/2014/main" id="{4AF4EE99-6FEE-42D3-860B-599D4E558DCD}"/>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t>The Alan Turing Institute</a:t>
            </a:r>
          </a:p>
        </p:txBody>
      </p:sp>
      <p:cxnSp>
        <p:nvCxnSpPr>
          <p:cNvPr id="7" name="Straight Connector 5">
            <a:extLst>
              <a:ext uri="{FF2B5EF4-FFF2-40B4-BE49-F238E27FC236}">
                <a16:creationId xmlns:a16="http://schemas.microsoft.com/office/drawing/2014/main" id="{E9E18ACC-BB54-453A-A3D9-AF5D1DCEA316}"/>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1800" y="1887742"/>
            <a:ext cx="6228432" cy="612000"/>
          </a:xfrm>
        </p:spPr>
        <p:txBody>
          <a:bodyPr/>
          <a:lstStyle>
            <a:lvl1pPr>
              <a:lnSpc>
                <a:spcPct val="100000"/>
              </a:lnSpc>
              <a:defRPr sz="3400"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865C08DA-D09C-43A5-8C8B-653F36EFF964}" type="datetime1">
              <a:rPr lang="en-GB"/>
              <a:pPr>
                <a:defRPr/>
              </a:pPr>
              <a:t>30/01/2019</a:t>
            </a:fld>
            <a:endParaRPr lang="en-GB" dirty="0"/>
          </a:p>
        </p:txBody>
      </p:sp>
      <p:sp>
        <p:nvSpPr>
          <p:cNvPr id="2" name="Rectangle 1">
            <a:extLst>
              <a:ext uri="{FF2B5EF4-FFF2-40B4-BE49-F238E27FC236}">
                <a16:creationId xmlns:a16="http://schemas.microsoft.com/office/drawing/2014/main" id="{04FC0F6C-55F0-4536-8E87-B69AC1305A87}"/>
              </a:ext>
            </a:extLst>
          </p:cNvPr>
          <p:cNvSpPr/>
          <p:nvPr userDrawn="1"/>
        </p:nvSpPr>
        <p:spPr>
          <a:xfrm>
            <a:off x="431800" y="1835768"/>
            <a:ext cx="6228432"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347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2">
  <p:cSld name="TITLE_2">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5" name="Google Shape;245;p4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6" name="Google Shape;246;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58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o content blac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1C8010-C10A-4680-87CD-8A2A30BCE242}"/>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8371B85C-0188-4221-8821-B68670C6C3FA}"/>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2DB4E203-694E-4411-A5E5-A01B82384425}" type="datetime1">
              <a:rPr lang="en-GB"/>
              <a:pPr>
                <a:defRPr/>
              </a:pPr>
              <a:t>30/01/2019</a:t>
            </a:fld>
            <a:endParaRPr lang="en-GB" dirty="0"/>
          </a:p>
        </p:txBody>
      </p:sp>
      <p:sp>
        <p:nvSpPr>
          <p:cNvPr id="9" name="Title 7">
            <a:extLst>
              <a:ext uri="{FF2B5EF4-FFF2-40B4-BE49-F238E27FC236}">
                <a16:creationId xmlns:a16="http://schemas.microsoft.com/office/drawing/2014/main" id="{2E6F1581-B58A-429C-8271-FD022B15C411}"/>
              </a:ext>
            </a:extLst>
          </p:cNvPr>
          <p:cNvSpPr>
            <a:spLocks noGrp="1"/>
          </p:cNvSpPr>
          <p:nvPr>
            <p:ph type="title"/>
          </p:nvPr>
        </p:nvSpPr>
        <p:spPr>
          <a:xfrm>
            <a:off x="431800" y="339502"/>
            <a:ext cx="8280000" cy="612000"/>
          </a:xfrm>
        </p:spPr>
        <p:txBody>
          <a:bodyPr/>
          <a:lstStyle>
            <a:lvl1pPr>
              <a:lnSpc>
                <a:spcPct val="100000"/>
              </a:lnSpc>
              <a:defRPr sz="3200"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a16="http://schemas.microsoft.com/office/drawing/2014/main" id="{976F1A75-16D6-4BC8-B120-1A5EA3D437FF}"/>
              </a:ext>
            </a:extLst>
          </p:cNvPr>
          <p:cNvSpPr/>
          <p:nvPr userDrawn="1"/>
        </p:nvSpPr>
        <p:spPr>
          <a:xfrm>
            <a:off x="431800" y="342674"/>
            <a:ext cx="8280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2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grey">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1F8D4DA4-3550-40C6-BD78-4E337056BB0F}" type="datetime1">
              <a:rPr lang="en-GB"/>
              <a:pPr>
                <a:defRPr/>
              </a:pPr>
              <a:t>30/01/2019</a:t>
            </a:fld>
            <a:endParaRPr lang="en-GB"/>
          </a:p>
        </p:txBody>
      </p:sp>
      <p:sp>
        <p:nvSpPr>
          <p:cNvPr id="6" name="Title 7">
            <a:extLst>
              <a:ext uri="{FF2B5EF4-FFF2-40B4-BE49-F238E27FC236}">
                <a16:creationId xmlns:a16="http://schemas.microsoft.com/office/drawing/2014/main" id="{46458DB0-81E4-473C-8F05-E673AC6AA71D}"/>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49DD2D0D-BFE2-4B5F-B262-A88AE171CB5E}"/>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08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FA344FEF-6268-4FBA-80BF-49F171E1319F}" type="datetime1">
              <a:rPr lang="en-GB"/>
              <a:pPr>
                <a:defRPr/>
              </a:pPr>
              <a:t>30/01/2019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2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3pPr marL="432000" indent="-252000">
              <a:defRPr/>
            </a:lvl3pPr>
            <a:lvl4pPr marL="864000" indent="-252000">
              <a:defRPr/>
            </a:lvl4pPr>
            <a:lvl5pPr marL="1296000" indent="-252000">
              <a:defRPr/>
            </a:lvl5pPr>
            <a:lvl6pPr indent="-252000">
              <a:defRPr/>
            </a:lvl6pPr>
            <a:lvl7pPr indent="-252000">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5AB60A3B-1E4F-477E-A40D-63FA6238B88F}" type="datetime1">
              <a:rPr lang="en-GB"/>
              <a:pPr>
                <a:defRPr/>
              </a:pPr>
              <a:t>30/01/2019</a:t>
            </a:fld>
            <a:endParaRPr lang="en-GB" dirty="0"/>
          </a:p>
        </p:txBody>
      </p:sp>
      <p:sp>
        <p:nvSpPr>
          <p:cNvPr id="5" name="Slide Number Placeholder 5">
            <a:extLst>
              <a:ext uri="{FF2B5EF4-FFF2-40B4-BE49-F238E27FC236}">
                <a16:creationId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a16="http://schemas.microsoft.com/office/drawing/2014/main" id="{681CA01A-567E-48A3-8D45-58C342F8A7A9}"/>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D52ABB75-115E-465D-B19F-A054C4049C7D}"/>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13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432000" y="1530000"/>
            <a:ext cx="2160000" cy="54000"/>
          </a:xfrm>
          <a:solidFill>
            <a:schemeClr val="tx1"/>
          </a:solidFill>
        </p:spPr>
        <p:txBody>
          <a:bodyPr/>
          <a:lstStyle>
            <a:lvl1pPr>
              <a:defRPr sz="100"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pPr lvl="0"/>
            <a:r>
              <a:rPr lang="en-US" noProof="0"/>
              <a:t>Click icon to add picture</a:t>
            </a:r>
            <a:endParaRPr lang="en-GB" noProof="0"/>
          </a:p>
        </p:txBody>
      </p:sp>
      <p:sp>
        <p:nvSpPr>
          <p:cNvPr id="12" name="Date Placeholder 3">
            <a:extLst>
              <a:ext uri="{FF2B5EF4-FFF2-40B4-BE49-F238E27FC236}">
                <a16:creationId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84FD311E-B66D-40F8-A1FB-0E56A90FC6D5}" type="datetime1">
              <a:rPr lang="en-GB"/>
              <a:pPr>
                <a:defRPr/>
              </a:pPr>
              <a:t>30/01/2019</a:t>
            </a:fld>
            <a:endParaRPr lang="en-GB" dirty="0"/>
          </a:p>
        </p:txBody>
      </p:sp>
      <p:sp>
        <p:nvSpPr>
          <p:cNvPr id="19" name="Slide Number Placeholder 5">
            <a:extLst>
              <a:ext uri="{FF2B5EF4-FFF2-40B4-BE49-F238E27FC236}">
                <a16:creationId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a16="http://schemas.microsoft.com/office/drawing/2014/main" id="{3AD8D25E-5D4A-4348-9095-DFA43477E15C}"/>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67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2AE6F8C4-2D7F-41C7-A2DA-1B9B574A019F}" type="datetime1">
              <a:rPr lang="en-GB"/>
              <a:pPr>
                <a:defRPr/>
              </a:pPr>
              <a:t>30/01/2019</a:t>
            </a:fld>
            <a:endParaRPr lang="en-GB" dirty="0"/>
          </a:p>
        </p:txBody>
      </p:sp>
      <p:sp>
        <p:nvSpPr>
          <p:cNvPr id="5" name="Slide Number Placeholder 5">
            <a:extLst>
              <a:ext uri="{FF2B5EF4-FFF2-40B4-BE49-F238E27FC236}">
                <a16:creationId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Tree>
    <p:extLst>
      <p:ext uri="{BB962C8B-B14F-4D97-AF65-F5344CB8AC3E}">
        <p14:creationId xmlns:p14="http://schemas.microsoft.com/office/powerpoint/2010/main" val="11991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76DD3BB-A8C8-44E0-85A7-8F180878BA59}"/>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66A13792-893F-453A-854B-23B09BC6C1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457200"/>
            <a:ext cx="12080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1">
            <a:extLst>
              <a:ext uri="{FF2B5EF4-FFF2-40B4-BE49-F238E27FC236}">
                <a16:creationId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789463CF-D6DA-4FFD-9351-B2F4EABA36A7}" type="datetime1">
              <a:rPr lang="en-GB"/>
              <a:pPr>
                <a:defRPr/>
              </a:pPr>
              <a:t>30/01/2019</a:t>
            </a:fld>
            <a:endParaRPr lang="en-GB"/>
          </a:p>
        </p:txBody>
      </p:sp>
      <p:sp>
        <p:nvSpPr>
          <p:cNvPr id="8" name="Slide Number Placeholder 3">
            <a:extLst>
              <a:ext uri="{FF2B5EF4-FFF2-40B4-BE49-F238E27FC236}">
                <a16:creationId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
        <p:nvSpPr>
          <p:cNvPr id="10" name="Rectangle 9">
            <a:extLst>
              <a:ext uri="{FF2B5EF4-FFF2-40B4-BE49-F238E27FC236}">
                <a16:creationId xmlns:a16="http://schemas.microsoft.com/office/drawing/2014/main" id="{40509E7D-82C7-45D3-9892-AC18E45BA323}"/>
              </a:ext>
            </a:extLst>
          </p:cNvPr>
          <p:cNvSpPr/>
          <p:nvPr userDrawn="1"/>
        </p:nvSpPr>
        <p:spPr>
          <a:xfrm>
            <a:off x="431800" y="3006130"/>
            <a:ext cx="1331888"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10C8032-9544-4AC4-9DCC-C3715FEA9979}"/>
              </a:ext>
            </a:extLst>
          </p:cNvPr>
          <p:cNvSpPr txBox="1"/>
          <p:nvPr userDrawn="1"/>
        </p:nvSpPr>
        <p:spPr>
          <a:xfrm>
            <a:off x="431800" y="3095625"/>
            <a:ext cx="1331888" cy="115212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turing.ac.uk</a:t>
            </a:r>
            <a:br>
              <a:rPr kumimoji="0" lang="en-GB" altLang="en-US" sz="1800" b="1" i="0" u="none" strike="noStrike" kern="1200" cap="none" spc="0" normalizeH="0" baseline="0" noProof="0" dirty="0">
                <a:ln>
                  <a:noFill/>
                </a:ln>
                <a:solidFill>
                  <a:schemeClr val="bg1"/>
                </a:solidFill>
                <a:effectLst/>
                <a:uLnTx/>
                <a:uFillTx/>
                <a:latin typeface="Arial"/>
                <a:ea typeface="+mn-ea"/>
                <a:cs typeface="+mn-cs"/>
              </a:rPr>
            </a:b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@turinginst</a:t>
            </a:r>
          </a:p>
        </p:txBody>
      </p:sp>
    </p:spTree>
    <p:extLst>
      <p:ext uri="{BB962C8B-B14F-4D97-AF65-F5344CB8AC3E}">
        <p14:creationId xmlns:p14="http://schemas.microsoft.com/office/powerpoint/2010/main" val="38139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gi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a16="http://schemas.microsoft.com/office/drawing/2014/main" id="{3B78A1B5-5D60-4CB3-BE35-45F09174924E}"/>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solidFill>
                  <a:srgbClr val="000000"/>
                </a:solidFill>
              </a:rPr>
              <a:t>The Alan Turing Institute</a:t>
            </a:r>
          </a:p>
        </p:txBody>
      </p:sp>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3240087"/>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a16="http://schemas.microsoft.com/office/drawing/2014/main" id="{B99D0711-CF50-4324-AACA-9A3E08F43046}"/>
              </a:ext>
            </a:extLst>
          </p:cNvPr>
          <p:cNvSpPr>
            <a:spLocks noGrp="1"/>
          </p:cNvSpPr>
          <p:nvPr>
            <p:ph type="dt" sz="half" idx="2"/>
          </p:nvPr>
        </p:nvSpPr>
        <p:spPr>
          <a:xfrm>
            <a:off x="431800" y="4722813"/>
            <a:ext cx="828675" cy="144462"/>
          </a:xfrm>
          <a:prstGeom prst="rect">
            <a:avLst/>
          </a:prstGeom>
        </p:spPr>
        <p:txBody>
          <a:bodyPr vert="horz" lIns="0" tIns="0" rIns="0" bIns="0" rtlCol="0" anchor="b" anchorCtr="0">
            <a:noAutofit/>
          </a:bodyPr>
          <a:lstStyle>
            <a:lvl1pPr algn="l" eaLnBrk="1" fontAlgn="auto" hangingPunct="1">
              <a:spcBef>
                <a:spcPts val="0"/>
              </a:spcBef>
              <a:spcAft>
                <a:spcPts val="0"/>
              </a:spcAft>
              <a:defRPr sz="800">
                <a:solidFill>
                  <a:schemeClr val="tx1"/>
                </a:solidFill>
                <a:latin typeface="+mn-lt"/>
                <a:cs typeface="+mn-cs"/>
              </a:defRPr>
            </a:lvl1pPr>
          </a:lstStyle>
          <a:p>
            <a:pPr>
              <a:defRPr/>
            </a:pPr>
            <a:fld id="{27360AFA-6596-4D94-916C-85BA12D9FB46}" type="datetime1">
              <a:rPr lang="en-GB"/>
              <a:pPr>
                <a:defRPr/>
              </a:pPr>
              <a:t>30/01/2019</a:t>
            </a:fld>
            <a:endParaRPr lang="en-GB" dirty="0"/>
          </a:p>
        </p:txBody>
      </p:sp>
      <p:sp>
        <p:nvSpPr>
          <p:cNvPr id="6" name="Slide Number Placeholder 5">
            <a:extLst>
              <a:ext uri="{FF2B5EF4-FFF2-40B4-BE49-F238E27FC236}">
                <a16:creationId xmlns:a16="http://schemas.microsoft.com/office/drawing/2014/main" id="{6C6101B8-A913-4DC6-83DA-276AC8DA9012}"/>
              </a:ext>
            </a:extLst>
          </p:cNvPr>
          <p:cNvSpPr>
            <a:spLocks noGrp="1"/>
          </p:cNvSpPr>
          <p:nvPr>
            <p:ph type="sldNum" sz="quarter" idx="4"/>
          </p:nvPr>
        </p:nvSpPr>
        <p:spPr>
          <a:xfrm>
            <a:off x="8172450" y="4722813"/>
            <a:ext cx="539750" cy="144462"/>
          </a:xfrm>
          <a:prstGeom prst="rect">
            <a:avLst/>
          </a:prstGeom>
        </p:spPr>
        <p:txBody>
          <a:bodyPr vert="horz" wrap="square" lIns="0" tIns="0" rIns="0" bIns="0" numCol="1" anchor="b" anchorCtr="0" compatLnSpc="1">
            <a:prstTxWarp prst="textNoShape">
              <a:avLst/>
            </a:prstTxWarp>
            <a:noAutofit/>
          </a:bodyPr>
          <a:lstStyle>
            <a:lvl1pPr algn="r" eaLnBrk="1" hangingPunct="1">
              <a:defRPr sz="800"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a16="http://schemas.microsoft.com/office/drawing/2014/main" id="{1D2BC769-0FEC-48A6-A33C-FA6B8451362A}"/>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2" r:id="rId1"/>
    <p:sldLayoutId id="2147483941" r:id="rId2"/>
    <p:sldLayoutId id="2147483948" r:id="rId3"/>
    <p:sldLayoutId id="2147483949" r:id="rId4"/>
    <p:sldLayoutId id="2147483930" r:id="rId5"/>
    <p:sldLayoutId id="2147483931" r:id="rId6"/>
    <p:sldLayoutId id="2147483932" r:id="rId7"/>
    <p:sldLayoutId id="2147483933" r:id="rId8"/>
    <p:sldLayoutId id="2147483953" r:id="rId9"/>
    <p:sldLayoutId id="2147483956" r:id="rId10"/>
    <p:sldLayoutId id="2147483957" r:id="rId11"/>
  </p:sldLayoutIdLst>
  <p:hf hdr="0"/>
  <p:txStyles>
    <p:title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1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44700" y="44700"/>
            <a:ext cx="7267800" cy="6531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Font typeface="Open Sans"/>
              <a:buNone/>
              <a:defRPr sz="3600" b="1" i="1">
                <a:solidFill>
                  <a:schemeClr val="lt1"/>
                </a:solidFill>
                <a:latin typeface="Open Sans"/>
                <a:ea typeface="Open Sans"/>
                <a:cs typeface="Open Sans"/>
                <a:sym typeface="Open Sans"/>
              </a:defRPr>
            </a:lvl1pPr>
            <a:lvl2pPr lvl="1"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2pPr>
            <a:lvl3pPr lvl="2"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3pPr>
            <a:lvl4pPr lvl="3"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4pPr>
            <a:lvl5pPr lvl="4"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5pPr>
            <a:lvl6pPr lvl="5"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6pPr>
            <a:lvl7pPr lvl="6"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7pPr>
            <a:lvl8pPr lvl="7"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8pPr>
            <a:lvl9pPr lvl="8" rtl="0">
              <a:spcBef>
                <a:spcPts val="0"/>
              </a:spcBef>
              <a:spcAft>
                <a:spcPts val="0"/>
              </a:spcAft>
              <a:buClr>
                <a:srgbClr val="00A789"/>
              </a:buClr>
              <a:buSzPts val="3600"/>
              <a:buFont typeface="Open Sans"/>
              <a:buNone/>
              <a:defRPr sz="3600" b="1" i="1">
                <a:solidFill>
                  <a:srgbClr val="00A789"/>
                </a:solidFill>
                <a:latin typeface="Open Sans"/>
                <a:ea typeface="Open Sans"/>
                <a:cs typeface="Open Sans"/>
                <a:sym typeface="Open Sans"/>
              </a:defRPr>
            </a:lvl9pPr>
          </a:lstStyle>
          <a:p>
            <a:endParaRPr/>
          </a:p>
        </p:txBody>
      </p:sp>
      <p:sp>
        <p:nvSpPr>
          <p:cNvPr id="214" name="Google Shape;214;p38"/>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lt1"/>
              </a:buClr>
              <a:buSzPts val="3000"/>
              <a:buFont typeface="Open Sans"/>
              <a:buChar char="●"/>
              <a:defRPr sz="3000">
                <a:solidFill>
                  <a:schemeClr val="lt1"/>
                </a:solidFill>
                <a:latin typeface="Open Sans"/>
                <a:ea typeface="Open Sans"/>
                <a:cs typeface="Open Sans"/>
                <a:sym typeface="Open Sans"/>
              </a:defRPr>
            </a:lvl1pPr>
            <a:lvl2pPr marL="914400" lvl="1"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marL="1371600" lvl="2"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marL="1828800" lvl="3"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4pPr>
            <a:lvl5pPr marL="2286000" lvl="4"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5pPr>
            <a:lvl6pPr marL="2743200" lvl="5"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6pPr>
            <a:lvl7pPr marL="3200400" lvl="6"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7pPr>
            <a:lvl8pPr marL="3657600" lvl="7"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8pPr>
            <a:lvl9pPr marL="4114800" lvl="8" indent="-342900" rtl="0">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4720622"/>
      </p:ext>
    </p:extLst>
  </p:cSld>
  <p:clrMap bg1="lt1" tx1="dk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6084/m9.figshare.7649156.v1"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7.sv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2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kirstie_j" TargetMode="External"/><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mozilla.github.io/olm-whitepaper/" TargetMode="External"/><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hyperlink" Target="https://doi.org/10.6084/m9.figshare.756468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chiratonaitalia.blogspot.com/2011/11/checklist-de-viagem-itens-essenciais.html" TargetMode="External"/><Relationship Id="rId2" Type="http://schemas.openxmlformats.org/officeDocument/2006/relationships/image" Target="../media/image90.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s://creativecommons.org/licenses/by/3.0/" TargetMode="External"/><Relationship Id="rId2" Type="http://schemas.openxmlformats.org/officeDocument/2006/relationships/image" Target="../media/image92.jpg"/><Relationship Id="rId1" Type="http://schemas.openxmlformats.org/officeDocument/2006/relationships/slideLayout" Target="../slideLayouts/slideLayout8.xml"/><Relationship Id="rId6" Type="http://schemas.openxmlformats.org/officeDocument/2006/relationships/hyperlink" Target="http://emergentbydesign.com/2010/07/01/guidelines-for-group-collaboration-and-emergence/" TargetMode="External"/><Relationship Id="rId5" Type="http://schemas.openxmlformats.org/officeDocument/2006/relationships/image" Target="../media/image94.png"/><Relationship Id="rId4" Type="http://schemas.openxmlformats.org/officeDocument/2006/relationships/hyperlink" Target="http://www.freestockphotos.biz/stockphoto/1452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hyperlink" Target="https://doi.org/10.6084/m9.figshare.7564682"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doi.org/" TargetMode="External"/><Relationship Id="rId5" Type="http://schemas.openxmlformats.org/officeDocument/2006/relationships/image" Target="../media/image76.png"/><Relationship Id="rId4" Type="http://schemas.openxmlformats.org/officeDocument/2006/relationships/hyperlink" Target="https://medium.com/@penguinpress/an-excerpt-from-how-not-to-be-wrong-by-jordan-ellenberg-664e708cfc3d"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hyperlink" Target="https://doi.org/10.6084/m9.figshare.7564682"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doi.org/" TargetMode="External"/><Relationship Id="rId5" Type="http://schemas.openxmlformats.org/officeDocument/2006/relationships/image" Target="../media/image76.png"/><Relationship Id="rId4" Type="http://schemas.openxmlformats.org/officeDocument/2006/relationships/hyperlink" Target="https://medium.com/@penguinpress/an-excerpt-from-how-not-to-be-wrong-by-jordan-ellenberg-664e708cfc3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4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g"/><Relationship Id="rId7" Type="http://schemas.openxmlformats.org/officeDocument/2006/relationships/image" Target="../media/image110.png"/><Relationship Id="rId12" Type="http://schemas.openxmlformats.org/officeDocument/2006/relationships/image" Target="../media/image72.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9459" name="Date Placeholder 2">
            <a:extLst>
              <a:ext uri="{FF2B5EF4-FFF2-40B4-BE49-F238E27FC236}">
                <a16:creationId xmlns:a16="http://schemas.microsoft.com/office/drawing/2014/main" id="{3F9F0809-BE29-434B-8155-65AE2D77E49D}"/>
              </a:ext>
            </a:extLst>
          </p:cNvPr>
          <p:cNvSpPr>
            <a:spLocks noGrp="1"/>
          </p:cNvSpPr>
          <p:nvPr>
            <p:ph type="dt" sz="quarter"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30/01/2019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1</a:t>
            </a:fld>
            <a:endParaRPr lang="en-GB" altLang="en-US" dirty="0">
              <a:solidFill>
                <a:schemeClr val="bg1"/>
              </a:solidFill>
            </a:endParaRPr>
          </a:p>
        </p:txBody>
      </p:sp>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740650" cy="2539796"/>
          </a:xfrm>
        </p:spPr>
        <p:txBody>
          <a:bodyPr/>
          <a:lstStyle/>
          <a:p>
            <a:r>
              <a:rPr lang="en-GB" altLang="en-US" sz="4000" noProof="0" dirty="0"/>
              <a:t>The Turing Way</a:t>
            </a:r>
            <a:br>
              <a:rPr lang="en-GB" altLang="en-US" noProof="0" dirty="0"/>
            </a:br>
            <a:r>
              <a:rPr lang="en-GB" altLang="en-US" sz="2800" b="0" noProof="0" dirty="0"/>
              <a:t>Building a culture of collaborative science</a:t>
            </a:r>
            <a:br>
              <a:rPr lang="en-GB" altLang="en-US" sz="2800" b="0" noProof="0" dirty="0"/>
            </a:br>
            <a:br>
              <a:rPr lang="en-GB" altLang="en-US" sz="2800" b="0" noProof="0" dirty="0"/>
            </a:br>
            <a:r>
              <a:rPr lang="en-GB" altLang="en-US" sz="2800" b="0" noProof="0" dirty="0"/>
              <a:t>Kirstie Whitaker</a:t>
            </a:r>
            <a:br>
              <a:rPr lang="en-GB" altLang="en-US" sz="2800" b="0" noProof="0" dirty="0"/>
            </a:br>
            <a:r>
              <a:rPr lang="en-GB" altLang="en-US" sz="2400" b="0" noProof="0" dirty="0"/>
              <a:t>Cambridge Psychiatry PI Day, January 2019</a:t>
            </a:r>
            <a:br>
              <a:rPr lang="en-GB" altLang="en-US" sz="2400" b="0" noProof="0" dirty="0"/>
            </a:br>
            <a:r>
              <a:rPr lang="en-GB" altLang="en-US" sz="2400" b="0" noProof="0" dirty="0"/>
              <a:t>Slides at </a:t>
            </a:r>
            <a:r>
              <a:rPr lang="en-GB" sz="2400" b="0" dirty="0">
                <a:hlinkClick r:id="rId3" tooltip="Press Ctrl/Cmd + C to copy">
                  <a:extLst>
                    <a:ext uri="{A12FA001-AC4F-418D-AE19-62706E023703}">
                      <ahyp:hlinkClr xmlns:ahyp="http://schemas.microsoft.com/office/drawing/2018/hyperlinkcolor" val="tx"/>
                    </a:ext>
                  </a:extLst>
                </a:hlinkClick>
              </a:rPr>
              <a:t>https://doi.org/10.6084/m9.figshare.7649156</a:t>
            </a:r>
            <a:endParaRPr lang="en-GB" altLang="en-US" sz="2400" b="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10</a:t>
            </a:fld>
            <a:endParaRPr lang="en-GB" altLang="en-US"/>
          </a:p>
        </p:txBody>
      </p:sp>
      <p:pic>
        <p:nvPicPr>
          <p:cNvPr id="7" name="Picture 6">
            <a:extLst>
              <a:ext uri="{FF2B5EF4-FFF2-40B4-BE49-F238E27FC236}">
                <a16:creationId xmlns:a16="http://schemas.microsoft.com/office/drawing/2014/main" id="{E4D8163E-1DA9-4614-B09D-CE8FD07A1CE5}"/>
              </a:ext>
            </a:extLst>
          </p:cNvPr>
          <p:cNvPicPr>
            <a:picLocks noChangeAspect="1"/>
          </p:cNvPicPr>
          <p:nvPr/>
        </p:nvPicPr>
        <p:blipFill rotWithShape="1">
          <a:blip r:embed="rId3"/>
          <a:srcRect b="82699"/>
          <a:stretch/>
        </p:blipFill>
        <p:spPr>
          <a:xfrm>
            <a:off x="0" y="-1"/>
            <a:ext cx="9144000" cy="5143501"/>
          </a:xfrm>
          <a:prstGeom prst="rect">
            <a:avLst/>
          </a:prstGeom>
        </p:spPr>
      </p:pic>
      <p:sp>
        <p:nvSpPr>
          <p:cNvPr id="8" name="Google Shape;336;p64">
            <a:extLst>
              <a:ext uri="{FF2B5EF4-FFF2-40B4-BE49-F238E27FC236}">
                <a16:creationId xmlns:a16="http://schemas.microsoft.com/office/drawing/2014/main" id="{98422CD1-0983-467D-B321-0EC719FC976E}"/>
              </a:ext>
            </a:extLst>
          </p:cNvPr>
          <p:cNvSpPr txBox="1"/>
          <p:nvPr/>
        </p:nvSpPr>
        <p:spPr>
          <a:xfrm>
            <a:off x="0" y="4423500"/>
            <a:ext cx="9144000" cy="72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https://www.turing.ac.uk/news/alan-turing-institute-spearhead-new-cutting-edge-data-science-and-artificial-intelligence</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20485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11</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sp>
        <p:nvSpPr>
          <p:cNvPr id="9" name="Google Shape;336;p64">
            <a:extLst>
              <a:ext uri="{FF2B5EF4-FFF2-40B4-BE49-F238E27FC236}">
                <a16:creationId xmlns:a16="http://schemas.microsoft.com/office/drawing/2014/main" id="{B155071C-3F40-428C-ADD1-9D5F0E6A8962}"/>
              </a:ext>
            </a:extLst>
          </p:cNvPr>
          <p:cNvSpPr txBox="1"/>
          <p:nvPr/>
        </p:nvSpPr>
        <p:spPr>
          <a:xfrm>
            <a:off x="0" y="4629744"/>
            <a:ext cx="9144000" cy="54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https://www.turing.ac.uk/research/ai-science-engineering-health-and-government</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198689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12</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sp>
        <p:nvSpPr>
          <p:cNvPr id="12" name="Google Shape;336;p64">
            <a:extLst>
              <a:ext uri="{FF2B5EF4-FFF2-40B4-BE49-F238E27FC236}">
                <a16:creationId xmlns:a16="http://schemas.microsoft.com/office/drawing/2014/main" id="{1D4E8551-96FC-4D2F-A2D3-D5B7561043BB}"/>
              </a:ext>
            </a:extLst>
          </p:cNvPr>
          <p:cNvSpPr txBox="1"/>
          <p:nvPr/>
        </p:nvSpPr>
        <p:spPr>
          <a:xfrm>
            <a:off x="0" y="4629744"/>
            <a:ext cx="9144000" cy="54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https://www.turing.ac.uk/research/ai-science-engineering-health-and-government</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17371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13</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sp>
        <p:nvSpPr>
          <p:cNvPr id="12" name="Google Shape;336;p64">
            <a:extLst>
              <a:ext uri="{FF2B5EF4-FFF2-40B4-BE49-F238E27FC236}">
                <a16:creationId xmlns:a16="http://schemas.microsoft.com/office/drawing/2014/main" id="{2101CFFF-4075-4ACC-A81C-D62EBC7B1802}"/>
              </a:ext>
            </a:extLst>
          </p:cNvPr>
          <p:cNvSpPr txBox="1"/>
          <p:nvPr/>
        </p:nvSpPr>
        <p:spPr>
          <a:xfrm>
            <a:off x="0" y="4629744"/>
            <a:ext cx="9144000" cy="54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https://www.turing.ac.uk/research/ai-science-engineering-health-and-government</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370522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14</a:t>
            </a:fld>
            <a:endParaRPr lang="en-GB" altLang="en-US"/>
          </a:p>
        </p:txBody>
      </p:sp>
      <p:sp>
        <p:nvSpPr>
          <p:cNvPr id="8" name="Google Shape;336;p64">
            <a:extLst>
              <a:ext uri="{FF2B5EF4-FFF2-40B4-BE49-F238E27FC236}">
                <a16:creationId xmlns:a16="http://schemas.microsoft.com/office/drawing/2014/main" id="{98422CD1-0983-467D-B321-0EC719FC976E}"/>
              </a:ext>
            </a:extLst>
          </p:cNvPr>
          <p:cNvSpPr txBox="1"/>
          <p:nvPr/>
        </p:nvSpPr>
        <p:spPr>
          <a:xfrm>
            <a:off x="0" y="4629744"/>
            <a:ext cx="9144000" cy="54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https://www.turing.ac.uk/research/ai-science-engineering-health-and-government</a:t>
            </a:r>
            <a:endParaRPr dirty="0">
              <a:solidFill>
                <a:sysClr val="windowText" lastClr="000000"/>
              </a:solidFill>
              <a:latin typeface="+mj-lt"/>
              <a:ea typeface="Trebuchet MS"/>
              <a:cs typeface="Trebuchet MS"/>
              <a:sym typeface="Trebuchet MS"/>
            </a:endParaRPr>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a16="http://schemas.microsoft.com/office/drawing/2014/main" id="{25AA0F76-C8D5-45F5-98E5-B55A9A0C63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846" y="2217383"/>
            <a:ext cx="914400" cy="914400"/>
          </a:xfrm>
          <a:prstGeom prst="rect">
            <a:avLst/>
          </a:prstGeom>
        </p:spPr>
      </p:pic>
    </p:spTree>
    <p:extLst>
      <p:ext uri="{BB962C8B-B14F-4D97-AF65-F5344CB8AC3E}">
        <p14:creationId xmlns:p14="http://schemas.microsoft.com/office/powerpoint/2010/main" val="722045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15</a:t>
            </a:fld>
            <a:endParaRPr lang="en-GB" altLang="en-US"/>
          </a:p>
        </p:txBody>
      </p:sp>
      <p:sp>
        <p:nvSpPr>
          <p:cNvPr id="8" name="Google Shape;336;p64">
            <a:extLst>
              <a:ext uri="{FF2B5EF4-FFF2-40B4-BE49-F238E27FC236}">
                <a16:creationId xmlns:a16="http://schemas.microsoft.com/office/drawing/2014/main" id="{98422CD1-0983-467D-B321-0EC719FC976E}"/>
              </a:ext>
            </a:extLst>
          </p:cNvPr>
          <p:cNvSpPr txBox="1"/>
          <p:nvPr/>
        </p:nvSpPr>
        <p:spPr>
          <a:xfrm>
            <a:off x="0" y="4629744"/>
            <a:ext cx="9144000" cy="54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https://www.turing.ac.uk/research/ai-science-engineering-health-and-government</a:t>
            </a:r>
            <a:endParaRPr dirty="0">
              <a:solidFill>
                <a:sysClr val="windowText" lastClr="000000"/>
              </a:solidFill>
              <a:latin typeface="+mj-lt"/>
              <a:ea typeface="Trebuchet MS"/>
              <a:cs typeface="Trebuchet MS"/>
              <a:sym typeface="Trebuchet MS"/>
            </a:endParaRPr>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a16="http://schemas.microsoft.com/office/drawing/2014/main" id="{25AA0F76-C8D5-45F5-98E5-B55A9A0C63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846" y="2217383"/>
            <a:ext cx="914400" cy="914400"/>
          </a:xfrm>
          <a:prstGeom prst="rect">
            <a:avLst/>
          </a:prstGeom>
        </p:spPr>
      </p:pic>
      <p:pic>
        <p:nvPicPr>
          <p:cNvPr id="11" name="Graphic 10" descr="Checkmark">
            <a:extLst>
              <a:ext uri="{FF2B5EF4-FFF2-40B4-BE49-F238E27FC236}">
                <a16:creationId xmlns:a16="http://schemas.microsoft.com/office/drawing/2014/main" id="{37B22F6E-448E-4400-BAC7-E767C842A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2219932"/>
            <a:ext cx="914400" cy="914400"/>
          </a:xfrm>
          <a:prstGeom prst="rect">
            <a:avLst/>
          </a:prstGeom>
        </p:spPr>
      </p:pic>
    </p:spTree>
    <p:extLst>
      <p:ext uri="{BB962C8B-B14F-4D97-AF65-F5344CB8AC3E}">
        <p14:creationId xmlns:p14="http://schemas.microsoft.com/office/powerpoint/2010/main" val="15066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16</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a16="http://schemas.microsoft.com/office/drawing/2014/main" id="{25AA0F76-C8D5-45F5-98E5-B55A9A0C63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846" y="2217383"/>
            <a:ext cx="914400" cy="914400"/>
          </a:xfrm>
          <a:prstGeom prst="rect">
            <a:avLst/>
          </a:prstGeom>
        </p:spPr>
      </p:pic>
      <p:pic>
        <p:nvPicPr>
          <p:cNvPr id="11" name="Graphic 10" descr="Checkmark">
            <a:extLst>
              <a:ext uri="{FF2B5EF4-FFF2-40B4-BE49-F238E27FC236}">
                <a16:creationId xmlns:a16="http://schemas.microsoft.com/office/drawing/2014/main" id="{37B22F6E-448E-4400-BAC7-E767C842A2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2219932"/>
            <a:ext cx="914400" cy="914400"/>
          </a:xfrm>
          <a:prstGeom prst="rect">
            <a:avLst/>
          </a:prstGeom>
        </p:spPr>
      </p:pic>
      <p:sp>
        <p:nvSpPr>
          <p:cNvPr id="6" name="TextBox 5">
            <a:extLst>
              <a:ext uri="{FF2B5EF4-FFF2-40B4-BE49-F238E27FC236}">
                <a16:creationId xmlns:a16="http://schemas.microsoft.com/office/drawing/2014/main" id="{1BA728EA-EE5C-46F4-8903-95ADF76E1FCA}"/>
              </a:ext>
            </a:extLst>
          </p:cNvPr>
          <p:cNvSpPr txBox="1"/>
          <p:nvPr/>
        </p:nvSpPr>
        <p:spPr>
          <a:xfrm>
            <a:off x="4089400" y="2006600"/>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C7D3C785-5F3C-49B8-BFB5-BB7D761989DD}"/>
              </a:ext>
            </a:extLst>
          </p:cNvPr>
          <p:cNvSpPr txBox="1"/>
          <p:nvPr/>
        </p:nvSpPr>
        <p:spPr>
          <a:xfrm>
            <a:off x="0" y="4397664"/>
            <a:ext cx="9144000" cy="720000"/>
          </a:xfrm>
          <a:prstGeom prst="rect">
            <a:avLst/>
          </a:prstGeom>
          <a:solidFill>
            <a:schemeClr val="bg1"/>
          </a:solid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Cross cutting theme: Tools, systems and practices</a:t>
            </a:r>
          </a:p>
        </p:txBody>
      </p:sp>
    </p:spTree>
    <p:extLst>
      <p:ext uri="{BB962C8B-B14F-4D97-AF65-F5344CB8AC3E}">
        <p14:creationId xmlns:p14="http://schemas.microsoft.com/office/powerpoint/2010/main" val="409683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a:xfrm>
            <a:off x="431800" y="1887742"/>
            <a:ext cx="8964736" cy="612000"/>
          </a:xfrm>
        </p:spPr>
        <p:txBody>
          <a:bodyPr/>
          <a:lstStyle/>
          <a:p>
            <a:r>
              <a:rPr lang="en-GB" altLang="en-US" dirty="0"/>
              <a:t>The Turing Way</a:t>
            </a:r>
            <a:br>
              <a:rPr lang="en-GB" altLang="en-US" dirty="0"/>
            </a:br>
            <a:r>
              <a:rPr lang="en-GB" altLang="en-US" sz="2800" b="0" dirty="0"/>
              <a:t>A lightly opinionated handbook</a:t>
            </a:r>
            <a:br>
              <a:rPr lang="en-GB" altLang="en-US" sz="2800" b="0" dirty="0"/>
            </a:br>
            <a:r>
              <a:rPr lang="en-GB" altLang="en-US" sz="2800" b="0" dirty="0"/>
              <a:t>for reproducible data science</a:t>
            </a:r>
            <a:br>
              <a:rPr lang="en-GB" altLang="en-US" sz="2800" b="0" dirty="0"/>
            </a:br>
            <a:br>
              <a:rPr lang="en-GB" altLang="en-US" sz="2800" b="0" dirty="0"/>
            </a:b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30/01/2019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17</a:t>
            </a:fld>
            <a:endParaRPr lang="en-GB" altLang="en-US"/>
          </a:p>
        </p:txBody>
      </p:sp>
      <p:pic>
        <p:nvPicPr>
          <p:cNvPr id="5" name="Picture Placeholder 4">
            <a:extLst>
              <a:ext uri="{FF2B5EF4-FFF2-40B4-BE49-F238E27FC236}">
                <a16:creationId xmlns:a16="http://schemas.microsoft.com/office/drawing/2014/main" id="{638CA571-A801-4021-922C-4C3CCFB9E4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028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What does reproducible mean?</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18</a:t>
            </a:fld>
            <a:endParaRPr lang="en-GB" altLang="en-US"/>
          </a:p>
        </p:txBody>
      </p:sp>
      <p:graphicFrame>
        <p:nvGraphicFramePr>
          <p:cNvPr id="5" name="Table 4">
            <a:extLst>
              <a:ext uri="{FF2B5EF4-FFF2-40B4-BE49-F238E27FC236}">
                <a16:creationId xmlns:a16="http://schemas.microsoft.com/office/drawing/2014/main" id="{10FF5033-672A-4AE8-A0CC-A88D25A5C105}"/>
              </a:ext>
            </a:extLst>
          </p:cNvPr>
          <p:cNvGraphicFramePr>
            <a:graphicFrameLocks noGrp="1"/>
          </p:cNvGraphicFramePr>
          <p:nvPr>
            <p:extLst>
              <p:ext uri="{D42A27DB-BD31-4B8C-83A1-F6EECF244321}">
                <p14:modId xmlns:p14="http://schemas.microsoft.com/office/powerpoint/2010/main" val="1679222861"/>
              </p:ext>
            </p:extLst>
          </p:nvPr>
        </p:nvGraphicFramePr>
        <p:xfrm>
          <a:off x="683568" y="1059582"/>
          <a:ext cx="7776864" cy="36004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95368565"/>
                    </a:ext>
                  </a:extLst>
                </a:gridCol>
                <a:gridCol w="864096">
                  <a:extLst>
                    <a:ext uri="{9D8B030D-6E8A-4147-A177-3AD203B41FA5}">
                      <a16:colId xmlns:a16="http://schemas.microsoft.com/office/drawing/2014/main" val="1063661409"/>
                    </a:ext>
                  </a:extLst>
                </a:gridCol>
                <a:gridCol w="3024336">
                  <a:extLst>
                    <a:ext uri="{9D8B030D-6E8A-4147-A177-3AD203B41FA5}">
                      <a16:colId xmlns:a16="http://schemas.microsoft.com/office/drawing/2014/main" val="1479851905"/>
                    </a:ext>
                  </a:extLst>
                </a:gridCol>
                <a:gridCol w="3024336">
                  <a:extLst>
                    <a:ext uri="{9D8B030D-6E8A-4147-A177-3AD203B41FA5}">
                      <a16:colId xmlns:a16="http://schemas.microsoft.com/office/drawing/2014/main" val="188804056"/>
                    </a:ext>
                  </a:extLst>
                </a:gridCol>
              </a:tblGrid>
              <a:tr h="711253">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628075">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anchor="ctr">
                    <a:solidFill>
                      <a:srgbClr val="008080">
                        <a:alpha val="50000"/>
                      </a:srgbClr>
                    </a:solidFill>
                  </a:tcPr>
                </a:tc>
                <a:extLst>
                  <a:ext uri="{0D108BD9-81ED-4DB2-BD59-A6C34878D82A}">
                    <a16:rowId xmlns:a16="http://schemas.microsoft.com/office/drawing/2014/main" val="2299976131"/>
                  </a:ext>
                </a:extLst>
              </a:tr>
              <a:tr h="1130536">
                <a:tc rowSpan="2">
                  <a:txBody>
                    <a:bodyPr/>
                    <a:lstStyle/>
                    <a:p>
                      <a:pPr algn="ctr"/>
                      <a:r>
                        <a:rPr lang="en-GB" sz="3600" b="1" dirty="0">
                          <a:solidFill>
                            <a:schemeClr val="bg1"/>
                          </a:solidFill>
                          <a:latin typeface="Gill Sans MT" panose="020B0502020104020203" pitchFamily="34" charset="0"/>
                        </a:rPr>
                        <a:t>Analysis</a:t>
                      </a:r>
                    </a:p>
                  </a:txBody>
                  <a:tcPr vert="vert270" anchor="ctr">
                    <a:solidFill>
                      <a:srgbClr val="008080"/>
                    </a:solidFill>
                  </a:tcPr>
                </a:tc>
                <a:tc>
                  <a:txBody>
                    <a:bodyPr/>
                    <a:lstStyle/>
                    <a:p>
                      <a:pPr algn="ctr"/>
                      <a:r>
                        <a:rPr lang="en-GB" sz="2000" dirty="0">
                          <a:latin typeface="Gill Sans MT" panose="020B0502020104020203" pitchFamily="34" charset="0"/>
                        </a:rPr>
                        <a:t>Same</a:t>
                      </a: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3239240244"/>
                  </a:ext>
                </a:extLst>
              </a:tr>
              <a:tr h="1130536">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6" name="Rectangle 5">
            <a:extLst>
              <a:ext uri="{FF2B5EF4-FFF2-40B4-BE49-F238E27FC236}">
                <a16:creationId xmlns:a16="http://schemas.microsoft.com/office/drawing/2014/main" id="{1A1EB02A-4D7F-4843-848A-B66476D1FC98}"/>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2851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19</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3" name="Rectangle 12">
            <a:extLst>
              <a:ext uri="{FF2B5EF4-FFF2-40B4-BE49-F238E27FC236}">
                <a16:creationId xmlns:a16="http://schemas.microsoft.com/office/drawing/2014/main" id="{F192159B-09FD-42FF-8397-F3C59D14FA01}"/>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12013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edict Cumberbatch as Alan Turing in The Imitation Game">
            <a:extLst>
              <a:ext uri="{FF2B5EF4-FFF2-40B4-BE49-F238E27FC236}">
                <a16:creationId xmlns:a16="http://schemas.microsoft.com/office/drawing/2014/main" id="{0D9D720A-89DC-44B3-A61C-207B7A186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64" y="0"/>
            <a:ext cx="9324528" cy="582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885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20</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4" name="Rectangle 13">
            <a:extLst>
              <a:ext uri="{FF2B5EF4-FFF2-40B4-BE49-F238E27FC236}">
                <a16:creationId xmlns:a16="http://schemas.microsoft.com/office/drawing/2014/main" id="{F7BCECCF-5E73-41BF-97B9-F4B3CB6C1E40}"/>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98022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070815"/>
            <a:ext cx="8280400" cy="3393235"/>
          </a:xfrm>
        </p:spPr>
        <p:txBody>
          <a:bodyPr/>
          <a:lstStyle/>
          <a:p>
            <a:r>
              <a:rPr lang="en-GB" dirty="0"/>
              <a:t>Chapters will include:</a:t>
            </a:r>
          </a:p>
          <a:p>
            <a:pPr marL="342900" indent="-342900">
              <a:buFont typeface="Arial" panose="020B0604020202020204" pitchFamily="34" charset="0"/>
              <a:buChar char="•"/>
            </a:pPr>
            <a:r>
              <a:rPr lang="en-GB" dirty="0"/>
              <a:t>Research data management</a:t>
            </a:r>
          </a:p>
          <a:p>
            <a:pPr marL="342900" indent="-342900">
              <a:buFont typeface="Arial" panose="020B0604020202020204" pitchFamily="34" charset="0"/>
              <a:buChar char="•"/>
            </a:pPr>
            <a:r>
              <a:rPr lang="en-GB" dirty="0"/>
              <a:t>Open science</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Version control with git</a:t>
            </a:r>
          </a:p>
          <a:p>
            <a:pPr marL="342900" indent="-342900">
              <a:buFont typeface="Arial" panose="020B0604020202020204" pitchFamily="34" charset="0"/>
              <a:buChar char="•"/>
            </a:pPr>
            <a:r>
              <a:rPr lang="en-GB" dirty="0"/>
              <a:t>Your working environment (IDE, </a:t>
            </a:r>
          </a:p>
          <a:p>
            <a:r>
              <a:rPr lang="en-GB" dirty="0"/>
              <a:t>				notebooks etc)</a:t>
            </a:r>
          </a:p>
          <a:p>
            <a:pPr marL="342900" indent="-342900">
              <a:buFont typeface="Arial" panose="020B0604020202020204" pitchFamily="34" charset="0"/>
              <a:buChar char="•"/>
            </a:pPr>
            <a:r>
              <a:rPr lang="en-GB" dirty="0"/>
              <a:t>Capturing your compute environment</a:t>
            </a:r>
          </a:p>
          <a:p>
            <a:pPr marL="342900" indent="-342900">
              <a:buFont typeface="Arial" panose="020B0604020202020204" pitchFamily="34" charset="0"/>
              <a:buChar char="•"/>
            </a:pPr>
            <a:r>
              <a:rPr lang="en-GB" dirty="0"/>
              <a:t>Testing for research</a:t>
            </a:r>
          </a:p>
          <a:p>
            <a:pPr marL="342900" indent="-342900">
              <a:buFont typeface="Arial" panose="020B0604020202020204" pitchFamily="34" charset="0"/>
              <a:buChar char="•"/>
            </a:pPr>
            <a:r>
              <a:rPr lang="en-GB" dirty="0"/>
              <a:t>Continuous integration</a:t>
            </a:r>
          </a:p>
          <a:p>
            <a:pPr marL="342900" indent="-342900">
              <a:buFont typeface="Arial" panose="020B0604020202020204" pitchFamily="34" charset="0"/>
              <a:buChar char="•"/>
            </a:pPr>
            <a:r>
              <a:rPr lang="en-GB" dirty="0"/>
              <a:t>Collaborating through GitHub/GitLab</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21</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Requires additional skills</a:t>
            </a:r>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pic>
        <p:nvPicPr>
          <p:cNvPr id="12" name="Picture 11" descr="A picture containing indoor, table, sitting&#10;&#10;Description automatically generated">
            <a:extLst>
              <a:ext uri="{FF2B5EF4-FFF2-40B4-BE49-F238E27FC236}">
                <a16:creationId xmlns:a16="http://schemas.microsoft.com/office/drawing/2014/main" id="{93CE786C-5696-4FB1-B1FD-2AE938DBBF41}"/>
              </a:ext>
            </a:extLst>
          </p:cNvPr>
          <p:cNvPicPr>
            <a:picLocks noChangeAspect="1"/>
          </p:cNvPicPr>
          <p:nvPr/>
        </p:nvPicPr>
        <p:blipFill rotWithShape="1">
          <a:blip r:embed="rId2">
            <a:extLst>
              <a:ext uri="{28A0092B-C50C-407E-A947-70E740481C1C}">
                <a14:useLocalDpi xmlns:a14="http://schemas.microsoft.com/office/drawing/2010/main" val="0"/>
              </a:ext>
            </a:extLst>
          </a:blip>
          <a:srcRect b="19166"/>
          <a:stretch/>
        </p:blipFill>
        <p:spPr>
          <a:xfrm>
            <a:off x="4945656" y="-20538"/>
            <a:ext cx="2880000" cy="1746029"/>
          </a:xfrm>
          <a:prstGeom prst="rect">
            <a:avLst/>
          </a:prstGeom>
        </p:spPr>
      </p:pic>
      <p:pic>
        <p:nvPicPr>
          <p:cNvPr id="8" name="Picture 7" descr="A picture containing ceiling, indoor&#10;&#10;Description automatically generated">
            <a:extLst>
              <a:ext uri="{FF2B5EF4-FFF2-40B4-BE49-F238E27FC236}">
                <a16:creationId xmlns:a16="http://schemas.microsoft.com/office/drawing/2014/main" id="{786E3565-444E-4E6C-A822-1AAB00667A2F}"/>
              </a:ext>
            </a:extLst>
          </p:cNvPr>
          <p:cNvPicPr>
            <a:picLocks noChangeAspect="1"/>
          </p:cNvPicPr>
          <p:nvPr/>
        </p:nvPicPr>
        <p:blipFill rotWithShape="1">
          <a:blip r:embed="rId3">
            <a:extLst>
              <a:ext uri="{28A0092B-C50C-407E-A947-70E740481C1C}">
                <a14:useLocalDpi xmlns:a14="http://schemas.microsoft.com/office/drawing/2010/main" val="0"/>
              </a:ext>
            </a:extLst>
          </a:blip>
          <a:srcRect t="19166" b="11480"/>
          <a:stretch/>
        </p:blipFill>
        <p:spPr>
          <a:xfrm>
            <a:off x="5604828" y="1498677"/>
            <a:ext cx="2880000" cy="1498074"/>
          </a:xfrm>
          <a:prstGeom prst="rect">
            <a:avLst/>
          </a:prstGeom>
        </p:spPr>
      </p:pic>
      <p:pic>
        <p:nvPicPr>
          <p:cNvPr id="10" name="Picture 9">
            <a:extLst>
              <a:ext uri="{FF2B5EF4-FFF2-40B4-BE49-F238E27FC236}">
                <a16:creationId xmlns:a16="http://schemas.microsoft.com/office/drawing/2014/main" id="{59F66A32-CEE9-40EC-8267-8D6FD3E270E7}"/>
              </a:ext>
            </a:extLst>
          </p:cNvPr>
          <p:cNvPicPr>
            <a:picLocks noChangeAspect="1"/>
          </p:cNvPicPr>
          <p:nvPr/>
        </p:nvPicPr>
        <p:blipFill rotWithShape="1">
          <a:blip r:embed="rId4">
            <a:extLst>
              <a:ext uri="{28A0092B-C50C-407E-A947-70E740481C1C}">
                <a14:useLocalDpi xmlns:a14="http://schemas.microsoft.com/office/drawing/2010/main" val="0"/>
              </a:ext>
            </a:extLst>
          </a:blip>
          <a:srcRect t="7081"/>
          <a:stretch/>
        </p:blipFill>
        <p:spPr>
          <a:xfrm>
            <a:off x="6264000" y="2715765"/>
            <a:ext cx="2880000" cy="2007047"/>
          </a:xfrm>
          <a:prstGeom prst="rect">
            <a:avLst/>
          </a:prstGeom>
        </p:spPr>
      </p:pic>
    </p:spTree>
    <p:extLst>
      <p:ext uri="{BB962C8B-B14F-4D97-AF65-F5344CB8AC3E}">
        <p14:creationId xmlns:p14="http://schemas.microsoft.com/office/powerpoint/2010/main" val="58031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EEE81BE-15CC-4530-8315-2F92A41CF578}"/>
              </a:ext>
            </a:extLst>
          </p:cNvPr>
          <p:cNvSpPr>
            <a:spLocks noGrp="1"/>
          </p:cNvSpPr>
          <p:nvPr>
            <p:ph idx="1"/>
          </p:nvPr>
        </p:nvSpPr>
        <p:spPr>
          <a:xfrm>
            <a:off x="431800" y="1223963"/>
            <a:ext cx="3276104" cy="3240087"/>
          </a:xfrm>
        </p:spPr>
        <p:txBody>
          <a:bodyPr/>
          <a:lstStyle/>
          <a:p>
            <a:pPr marL="342900" indent="-342900">
              <a:buFont typeface="Arial" panose="020B0604020202020204" pitchFamily="34" charset="0"/>
              <a:buChar char="•"/>
            </a:pPr>
            <a:r>
              <a:rPr lang="en-GB" dirty="0"/>
              <a:t>Becky Arnold</a:t>
            </a:r>
          </a:p>
          <a:p>
            <a:pPr marL="342900" indent="-342900">
              <a:buFont typeface="Arial" panose="020B0604020202020204" pitchFamily="34" charset="0"/>
              <a:buChar char="•"/>
            </a:pPr>
            <a:r>
              <a:rPr lang="en-GB" dirty="0"/>
              <a:t>Louise Bowler</a:t>
            </a:r>
          </a:p>
          <a:p>
            <a:pPr marL="342900" indent="-342900">
              <a:buFont typeface="Arial" panose="020B0604020202020204" pitchFamily="34" charset="0"/>
              <a:buChar char="•"/>
            </a:pPr>
            <a:r>
              <a:rPr lang="en-GB" dirty="0"/>
              <a:t>Sarah Gibson</a:t>
            </a:r>
          </a:p>
          <a:p>
            <a:pPr marL="342900" indent="-342900">
              <a:buFont typeface="Arial" panose="020B0604020202020204" pitchFamily="34" charset="0"/>
              <a:buChar char="•"/>
            </a:pPr>
            <a:r>
              <a:rPr lang="en-GB" dirty="0"/>
              <a:t>Patricia </a:t>
            </a:r>
            <a:r>
              <a:rPr lang="en-GB" dirty="0" err="1"/>
              <a:t>Herterich</a:t>
            </a:r>
            <a:endParaRPr lang="en-GB" dirty="0"/>
          </a:p>
          <a:p>
            <a:pPr marL="342900" indent="-342900">
              <a:buFont typeface="Arial" panose="020B0604020202020204" pitchFamily="34" charset="0"/>
              <a:buChar char="•"/>
            </a:pPr>
            <a:r>
              <a:rPr lang="en-GB" dirty="0"/>
              <a:t>Rosie </a:t>
            </a:r>
            <a:r>
              <a:rPr lang="en-GB" dirty="0" err="1"/>
              <a:t>Higman</a:t>
            </a:r>
            <a:endParaRPr lang="en-GB" dirty="0"/>
          </a:p>
          <a:p>
            <a:pPr marL="342900" indent="-342900">
              <a:buFont typeface="Arial" panose="020B0604020202020204" pitchFamily="34" charset="0"/>
              <a:buChar char="•"/>
            </a:pPr>
            <a:r>
              <a:rPr lang="en-GB" dirty="0"/>
              <a:t>Anna </a:t>
            </a:r>
            <a:r>
              <a:rPr lang="en-GB" dirty="0" err="1"/>
              <a:t>Krystalli</a:t>
            </a:r>
            <a:endParaRPr lang="en-GB" dirty="0"/>
          </a:p>
          <a:p>
            <a:pPr marL="342900" indent="-342900">
              <a:buFont typeface="Arial" panose="020B0604020202020204" pitchFamily="34" charset="0"/>
              <a:buChar char="•"/>
            </a:pPr>
            <a:r>
              <a:rPr lang="en-GB" dirty="0"/>
              <a:t>Alex Morley</a:t>
            </a:r>
          </a:p>
          <a:p>
            <a:pPr marL="342900" indent="-342900">
              <a:buFont typeface="Arial" panose="020B0604020202020204" pitchFamily="34" charset="0"/>
              <a:buChar char="•"/>
            </a:pPr>
            <a:r>
              <a:rPr lang="en-GB" dirty="0"/>
              <a:t>Martin O’Reilly</a:t>
            </a:r>
          </a:p>
          <a:p>
            <a:pPr marL="342900" indent="-342900">
              <a:buFont typeface="Arial" panose="020B0604020202020204" pitchFamily="34" charset="0"/>
              <a:buChar char="•"/>
            </a:pPr>
            <a:r>
              <a:rPr lang="en-GB" dirty="0"/>
              <a:t>. . . </a:t>
            </a:r>
          </a:p>
        </p:txBody>
      </p:sp>
      <p:sp>
        <p:nvSpPr>
          <p:cNvPr id="2" name="Date Placeholder 1">
            <a:extLst>
              <a:ext uri="{FF2B5EF4-FFF2-40B4-BE49-F238E27FC236}">
                <a16:creationId xmlns:a16="http://schemas.microsoft.com/office/drawing/2014/main" id="{A17B2DEC-3EC3-4C3A-A243-A3C22FD1705D}"/>
              </a:ext>
            </a:extLst>
          </p:cNvPr>
          <p:cNvSpPr>
            <a:spLocks noGrp="1"/>
          </p:cNvSpPr>
          <p:nvPr>
            <p:ph type="dt" sz="half" idx="10"/>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5D8643CC-24F7-4FBE-86BD-CCA17F628BCA}"/>
              </a:ext>
            </a:extLst>
          </p:cNvPr>
          <p:cNvSpPr>
            <a:spLocks noGrp="1"/>
          </p:cNvSpPr>
          <p:nvPr>
            <p:ph type="sldNum" sz="quarter" idx="11"/>
          </p:nvPr>
        </p:nvSpPr>
        <p:spPr/>
        <p:txBody>
          <a:bodyPr/>
          <a:lstStyle/>
          <a:p>
            <a:pPr>
              <a:defRPr/>
            </a:pPr>
            <a:fld id="{7105BD0D-EBF5-429D-BD54-7FC942F384EC}" type="slidenum">
              <a:rPr lang="en-GB" altLang="en-US" smtClean="0"/>
              <a:pPr>
                <a:defRPr/>
              </a:pPr>
              <a:t>22</a:t>
            </a:fld>
            <a:endParaRPr lang="en-GB" altLang="en-US"/>
          </a:p>
        </p:txBody>
      </p:sp>
      <p:sp>
        <p:nvSpPr>
          <p:cNvPr id="8" name="Title 7">
            <a:extLst>
              <a:ext uri="{FF2B5EF4-FFF2-40B4-BE49-F238E27FC236}">
                <a16:creationId xmlns:a16="http://schemas.microsoft.com/office/drawing/2014/main" id="{94CD4F79-4656-4104-903A-CF018D0BC0A2}"/>
              </a:ext>
            </a:extLst>
          </p:cNvPr>
          <p:cNvSpPr>
            <a:spLocks noGrp="1"/>
          </p:cNvSpPr>
          <p:nvPr>
            <p:ph type="title"/>
          </p:nvPr>
        </p:nvSpPr>
        <p:spPr/>
        <p:txBody>
          <a:bodyPr/>
          <a:lstStyle/>
          <a:p>
            <a:r>
              <a:rPr lang="en-GB" dirty="0"/>
              <a:t>Built by a team….and you!</a:t>
            </a:r>
          </a:p>
        </p:txBody>
      </p:sp>
      <p:pic>
        <p:nvPicPr>
          <p:cNvPr id="5" name="Picture 4" descr="A group of people sitting at a desk&#10;&#10;Description automatically generated">
            <a:extLst>
              <a:ext uri="{FF2B5EF4-FFF2-40B4-BE49-F238E27FC236}">
                <a16:creationId xmlns:a16="http://schemas.microsoft.com/office/drawing/2014/main" id="{9AA39706-9EAE-4E63-A9C1-DB4161AD4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796" y="951502"/>
            <a:ext cx="4754232" cy="3580531"/>
          </a:xfrm>
          <a:prstGeom prst="rect">
            <a:avLst/>
          </a:prstGeom>
        </p:spPr>
      </p:pic>
    </p:spTree>
    <p:extLst>
      <p:ext uri="{BB962C8B-B14F-4D97-AF65-F5344CB8AC3E}">
        <p14:creationId xmlns:p14="http://schemas.microsoft.com/office/powerpoint/2010/main" val="4138417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0"/>
          <p:cNvSpPr txBox="1">
            <a:spLocks noGrp="1"/>
          </p:cNvSpPr>
          <p:nvPr>
            <p:ph type="title"/>
          </p:nvPr>
        </p:nvSpPr>
        <p:spPr>
          <a:xfrm>
            <a:off x="228600" y="314100"/>
            <a:ext cx="8751000"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Zilla Slab"/>
                <a:ea typeface="Zilla Slab"/>
                <a:cs typeface="Zilla Slab"/>
                <a:sym typeface="Zilla Slab"/>
              </a:rPr>
              <a:t>Open Leadership Principles</a:t>
            </a:r>
            <a:endParaRPr>
              <a:latin typeface="Zilla Slab"/>
              <a:ea typeface="Zilla Slab"/>
              <a:cs typeface="Zilla Slab"/>
              <a:sym typeface="Zilla Slab"/>
            </a:endParaRPr>
          </a:p>
        </p:txBody>
      </p:sp>
      <p:sp>
        <p:nvSpPr>
          <p:cNvPr id="376" name="Google Shape;376;p70"/>
          <p:cNvSpPr txBox="1">
            <a:spLocks noGrp="1"/>
          </p:cNvSpPr>
          <p:nvPr>
            <p:ph type="body" idx="1"/>
          </p:nvPr>
        </p:nvSpPr>
        <p:spPr>
          <a:xfrm>
            <a:off x="407850" y="3108500"/>
            <a:ext cx="2648100" cy="653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chemeClr val="dk1"/>
                </a:solidFill>
              </a:rPr>
              <a:t>Understanding</a:t>
            </a:r>
            <a:br>
              <a:rPr lang="en" b="1">
                <a:solidFill>
                  <a:schemeClr val="dk1"/>
                </a:solidFill>
              </a:rPr>
            </a:br>
            <a:r>
              <a:rPr lang="en" sz="1800">
                <a:solidFill>
                  <a:schemeClr val="dk1"/>
                </a:solidFill>
              </a:rPr>
              <a:t>You make the work accessible and clear</a:t>
            </a:r>
            <a:endParaRPr sz="1800"/>
          </a:p>
        </p:txBody>
      </p:sp>
      <p:sp>
        <p:nvSpPr>
          <p:cNvPr id="377" name="Google Shape;377;p70"/>
          <p:cNvSpPr txBox="1">
            <a:spLocks noGrp="1"/>
          </p:cNvSpPr>
          <p:nvPr>
            <p:ph type="body" idx="1"/>
          </p:nvPr>
        </p:nvSpPr>
        <p:spPr>
          <a:xfrm>
            <a:off x="3280050" y="3108500"/>
            <a:ext cx="2648100" cy="103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Sharing</a:t>
            </a:r>
            <a:br>
              <a:rPr lang="en" b="1" dirty="0"/>
            </a:br>
            <a:r>
              <a:rPr lang="en" sz="1800" dirty="0"/>
              <a:t>You make the work easy to adapt, reproduce, and spread</a:t>
            </a:r>
            <a:endParaRPr sz="1800" dirty="0"/>
          </a:p>
        </p:txBody>
      </p:sp>
      <p:sp>
        <p:nvSpPr>
          <p:cNvPr id="378" name="Google Shape;378;p70"/>
          <p:cNvSpPr txBox="1">
            <a:spLocks noGrp="1"/>
          </p:cNvSpPr>
          <p:nvPr>
            <p:ph type="body" idx="1"/>
          </p:nvPr>
        </p:nvSpPr>
        <p:spPr>
          <a:xfrm>
            <a:off x="5904775" y="3108500"/>
            <a:ext cx="3032700" cy="1596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Participation &amp; Inclusion</a:t>
            </a:r>
            <a:br>
              <a:rPr lang="en" b="1" dirty="0"/>
            </a:br>
            <a:r>
              <a:rPr lang="en" sz="1800" dirty="0"/>
              <a:t>You build shared ownership and agency to make the work inviting and sustainable for all.</a:t>
            </a:r>
            <a:endParaRPr sz="1800" dirty="0"/>
          </a:p>
        </p:txBody>
      </p:sp>
      <p:sp>
        <p:nvSpPr>
          <p:cNvPr id="379" name="Google Shape;379;p70"/>
          <p:cNvSpPr/>
          <p:nvPr/>
        </p:nvSpPr>
        <p:spPr>
          <a:xfrm>
            <a:off x="7573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70"/>
          <p:cNvSpPr/>
          <p:nvPr/>
        </p:nvSpPr>
        <p:spPr>
          <a:xfrm>
            <a:off x="35974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70"/>
          <p:cNvSpPr/>
          <p:nvPr/>
        </p:nvSpPr>
        <p:spPr>
          <a:xfrm>
            <a:off x="64375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2" name="Google Shape;382;p70" descr="fa-share-alt.png"/>
          <p:cNvPicPr preferRelativeResize="0"/>
          <p:nvPr/>
        </p:nvPicPr>
        <p:blipFill>
          <a:blip r:embed="rId3">
            <a:alphaModFix/>
          </a:blip>
          <a:stretch>
            <a:fillRect/>
          </a:stretch>
        </p:blipFill>
        <p:spPr>
          <a:xfrm>
            <a:off x="3783275" y="1355125"/>
            <a:ext cx="1425052" cy="1425052"/>
          </a:xfrm>
          <a:prstGeom prst="rect">
            <a:avLst/>
          </a:prstGeom>
          <a:noFill/>
          <a:ln>
            <a:noFill/>
          </a:ln>
        </p:spPr>
      </p:pic>
      <p:pic>
        <p:nvPicPr>
          <p:cNvPr id="383" name="Google Shape;383;p70"/>
          <p:cNvPicPr preferRelativeResize="0"/>
          <p:nvPr/>
        </p:nvPicPr>
        <p:blipFill>
          <a:blip r:embed="rId4">
            <a:alphaModFix/>
          </a:blip>
          <a:stretch>
            <a:fillRect/>
          </a:stretch>
        </p:blipFill>
        <p:spPr>
          <a:xfrm>
            <a:off x="6622975" y="1277800"/>
            <a:ext cx="1596300" cy="1596300"/>
          </a:xfrm>
          <a:prstGeom prst="rect">
            <a:avLst/>
          </a:prstGeom>
          <a:noFill/>
          <a:ln>
            <a:noFill/>
          </a:ln>
        </p:spPr>
      </p:pic>
      <p:pic>
        <p:nvPicPr>
          <p:cNvPr id="384" name="Google Shape;384;p70"/>
          <p:cNvPicPr preferRelativeResize="0"/>
          <p:nvPr/>
        </p:nvPicPr>
        <p:blipFill rotWithShape="1">
          <a:blip r:embed="rId5">
            <a:alphaModFix/>
          </a:blip>
          <a:srcRect b="16548"/>
          <a:stretch/>
        </p:blipFill>
        <p:spPr>
          <a:xfrm>
            <a:off x="700013" y="1238737"/>
            <a:ext cx="2006426" cy="1674425"/>
          </a:xfrm>
          <a:prstGeom prst="rect">
            <a:avLst/>
          </a:prstGeom>
          <a:noFill/>
          <a:ln>
            <a:noFill/>
          </a:ln>
        </p:spPr>
      </p:pic>
      <p:sp>
        <p:nvSpPr>
          <p:cNvPr id="385" name="Google Shape;385;p70"/>
          <p:cNvSpPr txBox="1"/>
          <p:nvPr/>
        </p:nvSpPr>
        <p:spPr>
          <a:xfrm>
            <a:off x="116875" y="4187693"/>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6"/>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13" name="Google Shape;24;p4">
            <a:extLst>
              <a:ext uri="{FF2B5EF4-FFF2-40B4-BE49-F238E27FC236}">
                <a16:creationId xmlns:a16="http://schemas.microsoft.com/office/drawing/2014/main" id="{DC710C56-C3D1-41D3-91AC-90173EAFDA23}"/>
              </a:ext>
            </a:extLst>
          </p:cNvPr>
          <p:cNvPicPr preferRelativeResize="0">
            <a:picLocks noChangeAspect="1"/>
          </p:cNvPicPr>
          <p:nvPr/>
        </p:nvPicPr>
        <p:blipFill>
          <a:blip r:embed="rId7">
            <a:alphaModFix/>
          </a:blip>
          <a:stretch>
            <a:fillRect/>
          </a:stretch>
        </p:blipFill>
        <p:spPr>
          <a:xfrm>
            <a:off x="7740000" y="4680000"/>
            <a:ext cx="1197269" cy="343200"/>
          </a:xfrm>
          <a:prstGeom prst="rect">
            <a:avLst/>
          </a:prstGeom>
          <a:noFill/>
          <a:ln>
            <a:noFill/>
          </a:ln>
        </p:spPr>
      </p:pic>
      <p:sp>
        <p:nvSpPr>
          <p:cNvPr id="15" name="Google Shape;25;p4">
            <a:extLst>
              <a:ext uri="{FF2B5EF4-FFF2-40B4-BE49-F238E27FC236}">
                <a16:creationId xmlns:a16="http://schemas.microsoft.com/office/drawing/2014/main" id="{409589D5-C098-4561-B482-077600559829}"/>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sng" strike="noStrike" kern="0" cap="none" spc="0" normalizeH="0" baseline="0" noProof="0" dirty="0">
                <a:ln>
                  <a:noFill/>
                </a:ln>
                <a:solidFill>
                  <a:srgbClr val="3A858D"/>
                </a:solidFill>
                <a:effectLst/>
                <a:uLnTx/>
                <a:uFillTx/>
                <a:latin typeface="Arial"/>
                <a:cs typeface="Arial"/>
                <a:sym typeface="Arial"/>
                <a:hlinkClick r:id="rId8">
                  <a:extLst>
                    <a:ext uri="{A12FA001-AC4F-418D-AE19-62706E023703}">
                      <ahyp:hlinkClr xmlns:ahyp="http://schemas.microsoft.com/office/drawing/2018/hyperlinkcolor" val="tx"/>
                    </a:ext>
                  </a:extLst>
                </a:hlinkClick>
              </a:rPr>
              <a:t>@kirstie_j</a:t>
            </a:r>
            <a:endParaRPr kumimoji="0" sz="1400" b="0" i="0" u="none" strike="noStrike" kern="0" cap="none" spc="0" normalizeH="0" baseline="0" noProof="0" dirty="0">
              <a:ln>
                <a:noFill/>
              </a:ln>
              <a:solidFill>
                <a:srgbClr val="3A858D"/>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sng" strike="noStrike" kern="0" cap="none" spc="0" normalizeH="0" baseline="0" noProof="0" dirty="0">
                <a:ln>
                  <a:noFill/>
                </a:ln>
                <a:solidFill>
                  <a:srgbClr val="3A858D"/>
                </a:solidFill>
                <a:effectLst/>
                <a:uLnTx/>
                <a:uFillTx/>
                <a:latin typeface="Arial"/>
                <a:cs typeface="Arial"/>
                <a:sym typeface="Arial"/>
                <a:hlinkClick r:id="rId9">
                  <a:extLst>
                    <a:ext uri="{A12FA001-AC4F-418D-AE19-62706E023703}">
                      <ahyp:hlinkClr xmlns:ahyp="http://schemas.microsoft.com/office/drawing/2018/hyperlinkcolor" val="tx"/>
                    </a:ext>
                  </a:extLst>
                </a:hlinkClick>
              </a:rPr>
              <a:t>https://doi.org/10.6084/m9.figshare.7564682</a:t>
            </a:r>
            <a:endParaRPr kumimoji="0" sz="1400" b="0" i="0" u="none" strike="noStrike" kern="0" cap="none" spc="0" normalizeH="0" baseline="0" noProof="0" dirty="0">
              <a:ln>
                <a:noFill/>
              </a:ln>
              <a:solidFill>
                <a:srgbClr val="3A858D"/>
              </a:solidFill>
              <a:effectLst/>
              <a:uLnTx/>
              <a:uFillTx/>
              <a:latin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A874A-862A-4091-8CAC-0E23CEDE39D0}"/>
              </a:ext>
            </a:extLst>
          </p:cNvPr>
          <p:cNvSpPr>
            <a:spLocks noGrp="1"/>
          </p:cNvSpPr>
          <p:nvPr>
            <p:ph type="title"/>
          </p:nvPr>
        </p:nvSpPr>
        <p:spPr/>
        <p:txBody>
          <a:bodyPr/>
          <a:lstStyle/>
          <a:p>
            <a:r>
              <a:rPr lang="en-GB" dirty="0"/>
              <a:t>Version control</a:t>
            </a:r>
          </a:p>
        </p:txBody>
      </p:sp>
      <p:sp>
        <p:nvSpPr>
          <p:cNvPr id="2" name="Date Placeholder 1">
            <a:extLst>
              <a:ext uri="{FF2B5EF4-FFF2-40B4-BE49-F238E27FC236}">
                <a16:creationId xmlns:a16="http://schemas.microsoft.com/office/drawing/2014/main" id="{B8371A9E-055E-4A4E-A25D-EF9F5EDC9427}"/>
              </a:ext>
            </a:extLst>
          </p:cNvPr>
          <p:cNvSpPr>
            <a:spLocks noGrp="1"/>
          </p:cNvSpPr>
          <p:nvPr>
            <p:ph type="dt" sz="half" idx="15"/>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E5DDEA9A-0B72-44AB-B504-38E9F4BF4752}"/>
              </a:ext>
            </a:extLst>
          </p:cNvPr>
          <p:cNvSpPr>
            <a:spLocks noGrp="1"/>
          </p:cNvSpPr>
          <p:nvPr>
            <p:ph type="sldNum" sz="quarter" idx="16"/>
          </p:nvPr>
        </p:nvSpPr>
        <p:spPr/>
        <p:txBody>
          <a:bodyPr/>
          <a:lstStyle/>
          <a:p>
            <a:pPr>
              <a:defRPr/>
            </a:pPr>
            <a:fld id="{7105BD0D-EBF5-429D-BD54-7FC942F384EC}" type="slidenum">
              <a:rPr lang="en-GB" altLang="en-US" smtClean="0"/>
              <a:pPr>
                <a:defRPr/>
              </a:pPr>
              <a:t>24</a:t>
            </a:fld>
            <a:endParaRPr lang="en-GB" altLang="en-US"/>
          </a:p>
        </p:txBody>
      </p:sp>
      <p:pic>
        <p:nvPicPr>
          <p:cNvPr id="5" name="Picture 4">
            <a:extLst>
              <a:ext uri="{FF2B5EF4-FFF2-40B4-BE49-F238E27FC236}">
                <a16:creationId xmlns:a16="http://schemas.microsoft.com/office/drawing/2014/main" id="{088C0F96-67F5-4EA6-A629-A65B0B343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432" y="2282"/>
            <a:ext cx="3855914" cy="5141218"/>
          </a:xfrm>
          <a:prstGeom prst="rect">
            <a:avLst/>
          </a:prstGeom>
        </p:spPr>
      </p:pic>
      <p:pic>
        <p:nvPicPr>
          <p:cNvPr id="6" name="Picture 2" descr="http://3.bp.blogspot.com/-SnWr9oa-G30/UY6tZKwGZPI/AAAAAAAABLc/dyQGoX_i3E8/s800/Github.png">
            <a:extLst>
              <a:ext uri="{FF2B5EF4-FFF2-40B4-BE49-F238E27FC236}">
                <a16:creationId xmlns:a16="http://schemas.microsoft.com/office/drawing/2014/main" id="{67A3C4DD-8221-4A5D-A8C5-1E7E9C5AC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4" y="919353"/>
            <a:ext cx="5302194" cy="359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9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A874A-862A-4091-8CAC-0E23CEDE39D0}"/>
              </a:ext>
            </a:extLst>
          </p:cNvPr>
          <p:cNvSpPr>
            <a:spLocks noGrp="1"/>
          </p:cNvSpPr>
          <p:nvPr>
            <p:ph type="title"/>
          </p:nvPr>
        </p:nvSpPr>
        <p:spPr/>
        <p:txBody>
          <a:bodyPr/>
          <a:lstStyle/>
          <a:p>
            <a:r>
              <a:rPr lang="en-GB" dirty="0"/>
              <a:t>Version control</a:t>
            </a:r>
          </a:p>
        </p:txBody>
      </p:sp>
      <p:sp>
        <p:nvSpPr>
          <p:cNvPr id="2" name="Date Placeholder 1">
            <a:extLst>
              <a:ext uri="{FF2B5EF4-FFF2-40B4-BE49-F238E27FC236}">
                <a16:creationId xmlns:a16="http://schemas.microsoft.com/office/drawing/2014/main" id="{B8371A9E-055E-4A4E-A25D-EF9F5EDC9427}"/>
              </a:ext>
            </a:extLst>
          </p:cNvPr>
          <p:cNvSpPr>
            <a:spLocks noGrp="1"/>
          </p:cNvSpPr>
          <p:nvPr>
            <p:ph type="dt" sz="half" idx="15"/>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E5DDEA9A-0B72-44AB-B504-38E9F4BF4752}"/>
              </a:ext>
            </a:extLst>
          </p:cNvPr>
          <p:cNvSpPr>
            <a:spLocks noGrp="1"/>
          </p:cNvSpPr>
          <p:nvPr>
            <p:ph type="sldNum" sz="quarter" idx="16"/>
          </p:nvPr>
        </p:nvSpPr>
        <p:spPr/>
        <p:txBody>
          <a:bodyPr/>
          <a:lstStyle/>
          <a:p>
            <a:pPr>
              <a:defRPr/>
            </a:pPr>
            <a:fld id="{7105BD0D-EBF5-429D-BD54-7FC942F384EC}" type="slidenum">
              <a:rPr lang="en-GB" altLang="en-US" smtClean="0"/>
              <a:pPr>
                <a:defRPr/>
              </a:pPr>
              <a:t>25</a:t>
            </a:fld>
            <a:endParaRPr lang="en-GB" altLang="en-US"/>
          </a:p>
        </p:txBody>
      </p:sp>
      <p:pic>
        <p:nvPicPr>
          <p:cNvPr id="5" name="Picture 4">
            <a:extLst>
              <a:ext uri="{FF2B5EF4-FFF2-40B4-BE49-F238E27FC236}">
                <a16:creationId xmlns:a16="http://schemas.microsoft.com/office/drawing/2014/main" id="{088C0F96-67F5-4EA6-A629-A65B0B343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432" y="2282"/>
            <a:ext cx="3855914" cy="5141218"/>
          </a:xfrm>
          <a:prstGeom prst="rect">
            <a:avLst/>
          </a:prstGeom>
        </p:spPr>
      </p:pic>
      <p:pic>
        <p:nvPicPr>
          <p:cNvPr id="6" name="Picture 2" descr="http://3.bp.blogspot.com/-SnWr9oa-G30/UY6tZKwGZPI/AAAAAAAABLc/dyQGoX_i3E8/s800/Github.png">
            <a:extLst>
              <a:ext uri="{FF2B5EF4-FFF2-40B4-BE49-F238E27FC236}">
                <a16:creationId xmlns:a16="http://schemas.microsoft.com/office/drawing/2014/main" id="{67A3C4DD-8221-4A5D-A8C5-1E7E9C5AC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4" y="919353"/>
            <a:ext cx="5302194" cy="35966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B833F41-F9E4-4FF1-8689-D2A4AC507B26}"/>
              </a:ext>
            </a:extLst>
          </p:cNvPr>
          <p:cNvPicPr>
            <a:picLocks noChangeAspect="1"/>
          </p:cNvPicPr>
          <p:nvPr/>
        </p:nvPicPr>
        <p:blipFill rotWithShape="1">
          <a:blip r:embed="rId4">
            <a:clrChange>
              <a:clrFrom>
                <a:srgbClr val="FFFFFF"/>
              </a:clrFrom>
              <a:clrTo>
                <a:srgbClr val="FFFFFF">
                  <a:alpha val="0"/>
                </a:srgbClr>
              </a:clrTo>
            </a:clrChange>
          </a:blip>
          <a:srcRect l="41334" t="23913" r="46854" b="50580"/>
          <a:stretch/>
        </p:blipFill>
        <p:spPr>
          <a:xfrm>
            <a:off x="2178186" y="3027149"/>
            <a:ext cx="1080000" cy="1080000"/>
          </a:xfrm>
          <a:prstGeom prst="rect">
            <a:avLst/>
          </a:prstGeom>
        </p:spPr>
      </p:pic>
      <p:pic>
        <p:nvPicPr>
          <p:cNvPr id="9" name="Picture 8">
            <a:extLst>
              <a:ext uri="{FF2B5EF4-FFF2-40B4-BE49-F238E27FC236}">
                <a16:creationId xmlns:a16="http://schemas.microsoft.com/office/drawing/2014/main" id="{C5433749-819B-453C-8A8C-E94448B82618}"/>
              </a:ext>
            </a:extLst>
          </p:cNvPr>
          <p:cNvPicPr>
            <a:picLocks noChangeAspect="1"/>
          </p:cNvPicPr>
          <p:nvPr/>
        </p:nvPicPr>
        <p:blipFill rotWithShape="1">
          <a:blip r:embed="rId5">
            <a:clrChange>
              <a:clrFrom>
                <a:srgbClr val="FEFEFE"/>
              </a:clrFrom>
              <a:clrTo>
                <a:srgbClr val="FEFEFE">
                  <a:alpha val="0"/>
                </a:srgbClr>
              </a:clrTo>
            </a:clrChange>
          </a:blip>
          <a:srcRect l="41341" t="44898" r="46848" b="29592"/>
          <a:stretch/>
        </p:blipFill>
        <p:spPr>
          <a:xfrm>
            <a:off x="3635896" y="3027089"/>
            <a:ext cx="1080000" cy="1080120"/>
          </a:xfrm>
          <a:prstGeom prst="rect">
            <a:avLst/>
          </a:prstGeom>
        </p:spPr>
      </p:pic>
      <p:pic>
        <p:nvPicPr>
          <p:cNvPr id="11" name="Picture 10">
            <a:extLst>
              <a:ext uri="{FF2B5EF4-FFF2-40B4-BE49-F238E27FC236}">
                <a16:creationId xmlns:a16="http://schemas.microsoft.com/office/drawing/2014/main" id="{AE58A961-4261-4383-A07D-681EEFDA1ED2}"/>
              </a:ext>
            </a:extLst>
          </p:cNvPr>
          <p:cNvPicPr>
            <a:picLocks noChangeAspect="1"/>
          </p:cNvPicPr>
          <p:nvPr/>
        </p:nvPicPr>
        <p:blipFill rotWithShape="1">
          <a:blip r:embed="rId6">
            <a:clrChange>
              <a:clrFrom>
                <a:srgbClr val="FFFFFF"/>
              </a:clrFrom>
              <a:clrTo>
                <a:srgbClr val="FFFFFF">
                  <a:alpha val="0"/>
                </a:srgbClr>
              </a:clrTo>
            </a:clrChange>
          </a:blip>
          <a:srcRect l="41664" t="17107" r="46527" b="57382"/>
          <a:stretch/>
        </p:blipFill>
        <p:spPr>
          <a:xfrm>
            <a:off x="720475" y="3027149"/>
            <a:ext cx="1080000" cy="1080000"/>
          </a:xfrm>
          <a:prstGeom prst="rect">
            <a:avLst/>
          </a:prstGeom>
        </p:spPr>
      </p:pic>
    </p:spTree>
    <p:extLst>
      <p:ext uri="{BB962C8B-B14F-4D97-AF65-F5344CB8AC3E}">
        <p14:creationId xmlns:p14="http://schemas.microsoft.com/office/powerpoint/2010/main" val="322605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D440-88BE-455A-8DFA-F25CD0B05498}"/>
              </a:ext>
            </a:extLst>
          </p:cNvPr>
          <p:cNvSpPr>
            <a:spLocks noGrp="1"/>
          </p:cNvSpPr>
          <p:nvPr>
            <p:ph type="title"/>
          </p:nvPr>
        </p:nvSpPr>
        <p:spPr/>
        <p:txBody>
          <a:bodyPr/>
          <a:lstStyle/>
          <a:p>
            <a:r>
              <a:rPr lang="en-GB" dirty="0"/>
              <a:t>Testing (aka making explicit sanity checks)</a:t>
            </a:r>
          </a:p>
        </p:txBody>
      </p:sp>
      <p:sp>
        <p:nvSpPr>
          <p:cNvPr id="3" name="Date Placeholder 2">
            <a:extLst>
              <a:ext uri="{FF2B5EF4-FFF2-40B4-BE49-F238E27FC236}">
                <a16:creationId xmlns:a16="http://schemas.microsoft.com/office/drawing/2014/main" id="{6B1EBA62-AF73-4C19-93C0-F7F7F70FC331}"/>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99A3A70C-6B60-41FE-824E-E6B84867591D}"/>
              </a:ext>
            </a:extLst>
          </p:cNvPr>
          <p:cNvSpPr>
            <a:spLocks noGrp="1"/>
          </p:cNvSpPr>
          <p:nvPr>
            <p:ph type="sldNum" sz="quarter" idx="16"/>
          </p:nvPr>
        </p:nvSpPr>
        <p:spPr/>
        <p:txBody>
          <a:bodyPr/>
          <a:lstStyle/>
          <a:p>
            <a:pPr>
              <a:defRPr/>
            </a:pPr>
            <a:fld id="{0723F4AA-6BDB-435B-B70F-96D631AC163B}" type="slidenum">
              <a:rPr lang="en-GB" altLang="en-US" smtClean="0"/>
              <a:pPr>
                <a:defRPr/>
              </a:pPr>
              <a:t>26</a:t>
            </a:fld>
            <a:endParaRPr lang="en-GB" altLang="en-US"/>
          </a:p>
        </p:txBody>
      </p:sp>
      <p:sp>
        <p:nvSpPr>
          <p:cNvPr id="14" name="TextBox 13">
            <a:extLst>
              <a:ext uri="{FF2B5EF4-FFF2-40B4-BE49-F238E27FC236}">
                <a16:creationId xmlns:a16="http://schemas.microsoft.com/office/drawing/2014/main" id="{4B12799F-B1D8-49B8-AF85-F41B5BBB1BAB}"/>
              </a:ext>
            </a:extLst>
          </p:cNvPr>
          <p:cNvSpPr txBox="1"/>
          <p:nvPr/>
        </p:nvSpPr>
        <p:spPr>
          <a:xfrm>
            <a:off x="764652" y="1053521"/>
            <a:ext cx="7614295" cy="358655"/>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2000" dirty="0">
                <a:solidFill>
                  <a:prstClr val="black"/>
                </a:solidFill>
                <a:latin typeface="+mn-lt"/>
                <a:cs typeface="+mn-cs"/>
              </a:rPr>
              <a:t>Is your code doing what you think it’s doing? Does 2 + 2 = 4?</a:t>
            </a:r>
          </a:p>
        </p:txBody>
      </p:sp>
    </p:spTree>
    <p:extLst>
      <p:ext uri="{BB962C8B-B14F-4D97-AF65-F5344CB8AC3E}">
        <p14:creationId xmlns:p14="http://schemas.microsoft.com/office/powerpoint/2010/main" val="3245799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D440-88BE-455A-8DFA-F25CD0B05498}"/>
              </a:ext>
            </a:extLst>
          </p:cNvPr>
          <p:cNvSpPr>
            <a:spLocks noGrp="1"/>
          </p:cNvSpPr>
          <p:nvPr>
            <p:ph type="title"/>
          </p:nvPr>
        </p:nvSpPr>
        <p:spPr/>
        <p:txBody>
          <a:bodyPr/>
          <a:lstStyle/>
          <a:p>
            <a:r>
              <a:rPr lang="en-GB" dirty="0"/>
              <a:t>Testing (aka making explicit sanity checks)</a:t>
            </a:r>
          </a:p>
        </p:txBody>
      </p:sp>
      <p:sp>
        <p:nvSpPr>
          <p:cNvPr id="3" name="Date Placeholder 2">
            <a:extLst>
              <a:ext uri="{FF2B5EF4-FFF2-40B4-BE49-F238E27FC236}">
                <a16:creationId xmlns:a16="http://schemas.microsoft.com/office/drawing/2014/main" id="{6B1EBA62-AF73-4C19-93C0-F7F7F70FC331}"/>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99A3A70C-6B60-41FE-824E-E6B84867591D}"/>
              </a:ext>
            </a:extLst>
          </p:cNvPr>
          <p:cNvSpPr>
            <a:spLocks noGrp="1"/>
          </p:cNvSpPr>
          <p:nvPr>
            <p:ph type="sldNum" sz="quarter" idx="16"/>
          </p:nvPr>
        </p:nvSpPr>
        <p:spPr/>
        <p:txBody>
          <a:bodyPr/>
          <a:lstStyle/>
          <a:p>
            <a:pPr>
              <a:defRPr/>
            </a:pPr>
            <a:fld id="{0723F4AA-6BDB-435B-B70F-96D631AC163B}" type="slidenum">
              <a:rPr lang="en-GB" altLang="en-US" smtClean="0"/>
              <a:pPr>
                <a:defRPr/>
              </a:pPr>
              <a:t>27</a:t>
            </a:fld>
            <a:endParaRPr lang="en-GB" altLang="en-US"/>
          </a:p>
        </p:txBody>
      </p:sp>
      <p:sp>
        <p:nvSpPr>
          <p:cNvPr id="14" name="TextBox 13">
            <a:extLst>
              <a:ext uri="{FF2B5EF4-FFF2-40B4-BE49-F238E27FC236}">
                <a16:creationId xmlns:a16="http://schemas.microsoft.com/office/drawing/2014/main" id="{4B12799F-B1D8-49B8-AF85-F41B5BBB1BAB}"/>
              </a:ext>
            </a:extLst>
          </p:cNvPr>
          <p:cNvSpPr txBox="1"/>
          <p:nvPr/>
        </p:nvSpPr>
        <p:spPr>
          <a:xfrm>
            <a:off x="764652" y="1053521"/>
            <a:ext cx="7614295" cy="358655"/>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2000" dirty="0">
                <a:solidFill>
                  <a:prstClr val="black"/>
                </a:solidFill>
                <a:latin typeface="+mn-lt"/>
                <a:cs typeface="+mn-cs"/>
              </a:rPr>
              <a:t>Is your code doing what you think it’s doing? Does 2 + 2 = 4?</a:t>
            </a:r>
          </a:p>
        </p:txBody>
      </p:sp>
      <p:pic>
        <p:nvPicPr>
          <p:cNvPr id="16" name="Picture 15">
            <a:extLst>
              <a:ext uri="{FF2B5EF4-FFF2-40B4-BE49-F238E27FC236}">
                <a16:creationId xmlns:a16="http://schemas.microsoft.com/office/drawing/2014/main" id="{9B50CA36-2D68-4470-8A14-8F99F9EBF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19622"/>
            <a:ext cx="3208618" cy="3208618"/>
          </a:xfrm>
          <a:prstGeom prst="rect">
            <a:avLst/>
          </a:prstGeom>
        </p:spPr>
      </p:pic>
      <p:sp>
        <p:nvSpPr>
          <p:cNvPr id="17" name="TextBox 16">
            <a:extLst>
              <a:ext uri="{FF2B5EF4-FFF2-40B4-BE49-F238E27FC236}">
                <a16:creationId xmlns:a16="http://schemas.microsoft.com/office/drawing/2014/main" id="{F6F04182-8FB9-43EB-B5AC-CF0988BABD20}"/>
              </a:ext>
            </a:extLst>
          </p:cNvPr>
          <p:cNvSpPr txBox="1"/>
          <p:nvPr/>
        </p:nvSpPr>
        <p:spPr>
          <a:xfrm>
            <a:off x="4572000" y="1635646"/>
            <a:ext cx="4139800" cy="2454333"/>
          </a:xfrm>
          <a:prstGeom prst="rect">
            <a:avLst/>
          </a:prstGeom>
          <a:noFill/>
        </p:spPr>
        <p:txBody>
          <a:bodyPr wrap="square" lIns="0" tIns="0" rIns="0" bIns="0" rtlCol="0" anchor="ctr">
            <a:noAutofit/>
          </a:bodyPr>
          <a:lstStyle/>
          <a:p>
            <a: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pPr>
            <a:r>
              <a:rPr kumimoji="0" lang="en-GB" sz="2800" b="0"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Assert.AreEqual</a:t>
            </a:r>
            <a:r>
              <a:rPr kumimoji="0" lang="en-GB" sz="2800" b="0"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p>
          <a:p>
            <a: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pPr>
            <a:r>
              <a:rPr lang="en-GB" sz="2800" dirty="0">
                <a:solidFill>
                  <a:prstClr val="black"/>
                </a:solidFill>
                <a:latin typeface="Courier New" panose="02070309020205020404" pitchFamily="49" charset="0"/>
                <a:cs typeface="Courier New" panose="02070309020205020404" pitchFamily="49" charset="0"/>
              </a:rPr>
              <a:t>    </a:t>
            </a:r>
            <a:r>
              <a:rPr lang="en-GB" sz="2800" dirty="0" err="1">
                <a:solidFill>
                  <a:prstClr val="black"/>
                </a:solidFill>
                <a:latin typeface="Courier New" panose="02070309020205020404" pitchFamily="49" charset="0"/>
                <a:cs typeface="Courier New" panose="02070309020205020404" pitchFamily="49" charset="0"/>
              </a:rPr>
              <a:t>GetTimeOfDay</a:t>
            </a:r>
            <a:r>
              <a:rPr lang="en-GB" sz="2800" dirty="0">
                <a:solidFill>
                  <a:prstClr val="black"/>
                </a:solidFill>
                <a:latin typeface="Courier New" panose="02070309020205020404" pitchFamily="49" charset="0"/>
                <a:cs typeface="Courier New" panose="02070309020205020404" pitchFamily="49" charset="0"/>
              </a:rPr>
              <a:t>(),</a:t>
            </a:r>
          </a:p>
          <a:p>
            <a: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pPr>
            <a:r>
              <a:rPr lang="en-GB" sz="2800" dirty="0">
                <a:solidFill>
                  <a:prstClr val="black"/>
                </a:solidFill>
                <a:latin typeface="Courier New" panose="02070309020205020404" pitchFamily="49" charset="0"/>
                <a:cs typeface="Courier New" panose="02070309020205020404" pitchFamily="49" charset="0"/>
              </a:rPr>
              <a:t>    “Morning” )</a:t>
            </a:r>
          </a:p>
        </p:txBody>
      </p:sp>
      <p:sp>
        <p:nvSpPr>
          <p:cNvPr id="18" name="Rectangle 17">
            <a:extLst>
              <a:ext uri="{FF2B5EF4-FFF2-40B4-BE49-F238E27FC236}">
                <a16:creationId xmlns:a16="http://schemas.microsoft.com/office/drawing/2014/main" id="{4DD4875A-6EC5-448B-B4CE-C005C60DCB15}"/>
              </a:ext>
            </a:extLst>
          </p:cNvPr>
          <p:cNvSpPr/>
          <p:nvPr/>
        </p:nvSpPr>
        <p:spPr>
          <a:xfrm>
            <a:off x="0" y="4603500"/>
            <a:ext cx="9143999" cy="540000"/>
          </a:xfrm>
          <a:prstGeom prst="rect">
            <a:avLst/>
          </a:prstGeom>
          <a:solidFill>
            <a:schemeClr val="bg1"/>
          </a:solidFill>
        </p:spPr>
        <p:txBody>
          <a:bodyPr wrap="square" anchor="ctr">
            <a:noAutofit/>
          </a:bodyPr>
          <a:lstStyle/>
          <a:p>
            <a:r>
              <a:rPr lang="en-GB" dirty="0">
                <a:latin typeface="+mj-lt"/>
              </a:rPr>
              <a:t>https://www.toptal.com/qa/how-to-write-testable-code-and-why-it-matters</a:t>
            </a:r>
          </a:p>
        </p:txBody>
      </p:sp>
    </p:spTree>
    <p:extLst>
      <p:ext uri="{BB962C8B-B14F-4D97-AF65-F5344CB8AC3E}">
        <p14:creationId xmlns:p14="http://schemas.microsoft.com/office/powerpoint/2010/main" val="4260772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D440-88BE-455A-8DFA-F25CD0B05498}"/>
              </a:ext>
            </a:extLst>
          </p:cNvPr>
          <p:cNvSpPr>
            <a:spLocks noGrp="1"/>
          </p:cNvSpPr>
          <p:nvPr>
            <p:ph type="title"/>
          </p:nvPr>
        </p:nvSpPr>
        <p:spPr/>
        <p:txBody>
          <a:bodyPr/>
          <a:lstStyle/>
          <a:p>
            <a:r>
              <a:rPr lang="en-GB" dirty="0"/>
              <a:t>Testing (aka making explicit sanity checks)</a:t>
            </a:r>
          </a:p>
        </p:txBody>
      </p:sp>
      <p:sp>
        <p:nvSpPr>
          <p:cNvPr id="3" name="Date Placeholder 2">
            <a:extLst>
              <a:ext uri="{FF2B5EF4-FFF2-40B4-BE49-F238E27FC236}">
                <a16:creationId xmlns:a16="http://schemas.microsoft.com/office/drawing/2014/main" id="{6B1EBA62-AF73-4C19-93C0-F7F7F70FC331}"/>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99A3A70C-6B60-41FE-824E-E6B84867591D}"/>
              </a:ext>
            </a:extLst>
          </p:cNvPr>
          <p:cNvSpPr>
            <a:spLocks noGrp="1"/>
          </p:cNvSpPr>
          <p:nvPr>
            <p:ph type="sldNum" sz="quarter" idx="16"/>
          </p:nvPr>
        </p:nvSpPr>
        <p:spPr/>
        <p:txBody>
          <a:bodyPr/>
          <a:lstStyle/>
          <a:p>
            <a:pPr>
              <a:defRPr/>
            </a:pPr>
            <a:fld id="{0723F4AA-6BDB-435B-B70F-96D631AC163B}" type="slidenum">
              <a:rPr lang="en-GB" altLang="en-US" smtClean="0"/>
              <a:pPr>
                <a:defRPr/>
              </a:pPr>
              <a:t>28</a:t>
            </a:fld>
            <a:endParaRPr lang="en-GB" altLang="en-US"/>
          </a:p>
        </p:txBody>
      </p:sp>
      <p:pic>
        <p:nvPicPr>
          <p:cNvPr id="5" name="Picture 4">
            <a:extLst>
              <a:ext uri="{FF2B5EF4-FFF2-40B4-BE49-F238E27FC236}">
                <a16:creationId xmlns:a16="http://schemas.microsoft.com/office/drawing/2014/main" id="{D90F41D1-B195-473A-BA4A-6600BC955EF3}"/>
              </a:ext>
            </a:extLst>
          </p:cNvPr>
          <p:cNvPicPr>
            <a:picLocks noChangeAspect="1"/>
          </p:cNvPicPr>
          <p:nvPr/>
        </p:nvPicPr>
        <p:blipFill rotWithShape="1">
          <a:blip r:embed="rId2"/>
          <a:srcRect l="30511" t="24786" r="37008" b="13580"/>
          <a:stretch/>
        </p:blipFill>
        <p:spPr>
          <a:xfrm>
            <a:off x="3312000" y="1610698"/>
            <a:ext cx="2520000" cy="2520000"/>
          </a:xfrm>
          <a:prstGeom prst="rect">
            <a:avLst/>
          </a:prstGeom>
        </p:spPr>
      </p:pic>
      <p:pic>
        <p:nvPicPr>
          <p:cNvPr id="6" name="Picture 5">
            <a:extLst>
              <a:ext uri="{FF2B5EF4-FFF2-40B4-BE49-F238E27FC236}">
                <a16:creationId xmlns:a16="http://schemas.microsoft.com/office/drawing/2014/main" id="{866540A1-EB4F-45FB-84C5-21FCE4E688CD}"/>
              </a:ext>
            </a:extLst>
          </p:cNvPr>
          <p:cNvPicPr>
            <a:picLocks noChangeAspect="1"/>
          </p:cNvPicPr>
          <p:nvPr/>
        </p:nvPicPr>
        <p:blipFill rotWithShape="1">
          <a:blip r:embed="rId3"/>
          <a:srcRect l="30807" t="24786" r="36712" b="13580"/>
          <a:stretch/>
        </p:blipFill>
        <p:spPr>
          <a:xfrm>
            <a:off x="6228000" y="1610698"/>
            <a:ext cx="2520000" cy="2520000"/>
          </a:xfrm>
          <a:prstGeom prst="rect">
            <a:avLst/>
          </a:prstGeom>
        </p:spPr>
      </p:pic>
      <p:pic>
        <p:nvPicPr>
          <p:cNvPr id="7" name="Picture 6">
            <a:extLst>
              <a:ext uri="{FF2B5EF4-FFF2-40B4-BE49-F238E27FC236}">
                <a16:creationId xmlns:a16="http://schemas.microsoft.com/office/drawing/2014/main" id="{297E48EA-9DA7-4F7A-BDB0-509B5E71AED0}"/>
              </a:ext>
            </a:extLst>
          </p:cNvPr>
          <p:cNvPicPr>
            <a:picLocks noChangeAspect="1"/>
          </p:cNvPicPr>
          <p:nvPr/>
        </p:nvPicPr>
        <p:blipFill rotWithShape="1">
          <a:blip r:embed="rId4"/>
          <a:srcRect l="29330" t="19182" r="38189" b="19182"/>
          <a:stretch/>
        </p:blipFill>
        <p:spPr>
          <a:xfrm>
            <a:off x="396000" y="1610698"/>
            <a:ext cx="2520000" cy="2520000"/>
          </a:xfrm>
          <a:prstGeom prst="rect">
            <a:avLst/>
          </a:prstGeom>
        </p:spPr>
      </p:pic>
      <p:pic>
        <p:nvPicPr>
          <p:cNvPr id="8" name="Graphic 7" descr="Checkmark">
            <a:extLst>
              <a:ext uri="{FF2B5EF4-FFF2-40B4-BE49-F238E27FC236}">
                <a16:creationId xmlns:a16="http://schemas.microsoft.com/office/drawing/2014/main" id="{3057E0D0-6610-4B0A-B15F-70946CFCDD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5736" y="3457550"/>
            <a:ext cx="914400" cy="914400"/>
          </a:xfrm>
          <a:prstGeom prst="rect">
            <a:avLst/>
          </a:prstGeom>
        </p:spPr>
      </p:pic>
      <p:pic>
        <p:nvPicPr>
          <p:cNvPr id="11" name="Graphic 10" descr="Close">
            <a:extLst>
              <a:ext uri="{FF2B5EF4-FFF2-40B4-BE49-F238E27FC236}">
                <a16:creationId xmlns:a16="http://schemas.microsoft.com/office/drawing/2014/main" id="{8644E7CF-7A11-493A-94FC-69B0913D0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7760" y="3457550"/>
            <a:ext cx="914400" cy="914400"/>
          </a:xfrm>
          <a:prstGeom prst="rect">
            <a:avLst/>
          </a:prstGeom>
        </p:spPr>
      </p:pic>
      <p:pic>
        <p:nvPicPr>
          <p:cNvPr id="12" name="Graphic 11" descr="Close">
            <a:extLst>
              <a:ext uri="{FF2B5EF4-FFF2-40B4-BE49-F238E27FC236}">
                <a16:creationId xmlns:a16="http://schemas.microsoft.com/office/drawing/2014/main" id="{28B8139D-DAA8-402C-AD89-3B36ACA3CB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0088" y="3457550"/>
            <a:ext cx="914400" cy="914400"/>
          </a:xfrm>
          <a:prstGeom prst="rect">
            <a:avLst/>
          </a:prstGeom>
        </p:spPr>
      </p:pic>
      <p:sp>
        <p:nvSpPr>
          <p:cNvPr id="13" name="TextBox 12">
            <a:extLst>
              <a:ext uri="{FF2B5EF4-FFF2-40B4-BE49-F238E27FC236}">
                <a16:creationId xmlns:a16="http://schemas.microsoft.com/office/drawing/2014/main" id="{FEB07DB2-BB49-4F12-A48B-1F539F115E86}"/>
              </a:ext>
            </a:extLst>
          </p:cNvPr>
          <p:cNvSpPr txBox="1"/>
          <p:nvPr/>
        </p:nvSpPr>
        <p:spPr>
          <a:xfrm>
            <a:off x="764652" y="4302233"/>
            <a:ext cx="7614295" cy="358655"/>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dirty="0">
                <a:solidFill>
                  <a:prstClr val="black"/>
                </a:solidFill>
                <a:latin typeface="+mn-lt"/>
                <a:cs typeface="+mn-cs"/>
              </a:rPr>
              <a:t>A very simple check: Is total brain volume within an expected range?</a:t>
            </a:r>
          </a:p>
        </p:txBody>
      </p:sp>
      <p:sp>
        <p:nvSpPr>
          <p:cNvPr id="14" name="TextBox 13">
            <a:extLst>
              <a:ext uri="{FF2B5EF4-FFF2-40B4-BE49-F238E27FC236}">
                <a16:creationId xmlns:a16="http://schemas.microsoft.com/office/drawing/2014/main" id="{4B12799F-B1D8-49B8-AF85-F41B5BBB1BAB}"/>
              </a:ext>
            </a:extLst>
          </p:cNvPr>
          <p:cNvSpPr txBox="1"/>
          <p:nvPr/>
        </p:nvSpPr>
        <p:spPr>
          <a:xfrm>
            <a:off x="764652" y="1053521"/>
            <a:ext cx="7614295" cy="358655"/>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GB" sz="2000" dirty="0">
                <a:solidFill>
                  <a:prstClr val="black"/>
                </a:solidFill>
                <a:latin typeface="+mn-lt"/>
                <a:cs typeface="+mn-cs"/>
              </a:rPr>
              <a:t>Is your code doing what you think it’s doing? Does 2 + 2 = 4?</a:t>
            </a:r>
          </a:p>
        </p:txBody>
      </p:sp>
    </p:spTree>
    <p:extLst>
      <p:ext uri="{BB962C8B-B14F-4D97-AF65-F5344CB8AC3E}">
        <p14:creationId xmlns:p14="http://schemas.microsoft.com/office/powerpoint/2010/main" val="3485072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52B38C40-A35B-47D1-BAED-7A43DFDC8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51" y="480628"/>
            <a:ext cx="7632898" cy="4290926"/>
          </a:xfrm>
        </p:spPr>
      </p:pic>
      <p:sp>
        <p:nvSpPr>
          <p:cNvPr id="3" name="Date Placeholder 2">
            <a:extLst>
              <a:ext uri="{FF2B5EF4-FFF2-40B4-BE49-F238E27FC236}">
                <a16:creationId xmlns:a16="http://schemas.microsoft.com/office/drawing/2014/main" id="{BAEE7D69-AE3D-466C-B9A0-573EBB3CD3C0}"/>
              </a:ext>
            </a:extLst>
          </p:cNvPr>
          <p:cNvSpPr>
            <a:spLocks noGrp="1"/>
          </p:cNvSpPr>
          <p:nvPr>
            <p:ph type="dt" sz="half" idx="10"/>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149F25A0-308F-4811-A81D-696164DCD398}"/>
              </a:ext>
            </a:extLst>
          </p:cNvPr>
          <p:cNvSpPr>
            <a:spLocks noGrp="1"/>
          </p:cNvSpPr>
          <p:nvPr>
            <p:ph type="sldNum" sz="quarter" idx="11"/>
          </p:nvPr>
        </p:nvSpPr>
        <p:spPr/>
        <p:txBody>
          <a:bodyPr/>
          <a:lstStyle/>
          <a:p>
            <a:pPr>
              <a:defRPr/>
            </a:pPr>
            <a:fld id="{9CDA4729-CA73-46FD-B7FB-3083EDFB8E2B}" type="slidenum">
              <a:rPr lang="en-GB" altLang="en-US" smtClean="0"/>
              <a:pPr>
                <a:defRPr/>
              </a:pPr>
              <a:t>29</a:t>
            </a:fld>
            <a:endParaRPr lang="en-GB" altLang="en-US"/>
          </a:p>
        </p:txBody>
      </p:sp>
      <p:sp>
        <p:nvSpPr>
          <p:cNvPr id="5" name="Title 4">
            <a:extLst>
              <a:ext uri="{FF2B5EF4-FFF2-40B4-BE49-F238E27FC236}">
                <a16:creationId xmlns:a16="http://schemas.microsoft.com/office/drawing/2014/main" id="{26CBC21D-880B-40C5-BF13-537EA8743A5F}"/>
              </a:ext>
            </a:extLst>
          </p:cNvPr>
          <p:cNvSpPr>
            <a:spLocks noGrp="1"/>
          </p:cNvSpPr>
          <p:nvPr>
            <p:ph type="title"/>
          </p:nvPr>
        </p:nvSpPr>
        <p:spPr/>
        <p:txBody>
          <a:bodyPr/>
          <a:lstStyle/>
          <a:p>
            <a:r>
              <a:rPr lang="en-GB" dirty="0"/>
              <a:t>Continuous integration for research</a:t>
            </a:r>
          </a:p>
        </p:txBody>
      </p:sp>
      <p:sp>
        <p:nvSpPr>
          <p:cNvPr id="8" name="Rectangle 7">
            <a:extLst>
              <a:ext uri="{FF2B5EF4-FFF2-40B4-BE49-F238E27FC236}">
                <a16:creationId xmlns:a16="http://schemas.microsoft.com/office/drawing/2014/main" id="{19722A1A-16E6-4696-A000-A021BD661BA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https://elifesciences.org/labs/e623676c/reproducibility-automated</a:t>
            </a:r>
          </a:p>
        </p:txBody>
      </p:sp>
      <p:sp>
        <p:nvSpPr>
          <p:cNvPr id="9" name="Rectangle 8">
            <a:extLst>
              <a:ext uri="{FF2B5EF4-FFF2-40B4-BE49-F238E27FC236}">
                <a16:creationId xmlns:a16="http://schemas.microsoft.com/office/drawing/2014/main" id="{E45990D2-AF63-4258-A4E0-72C4AB63DF1C}"/>
              </a:ext>
            </a:extLst>
          </p:cNvPr>
          <p:cNvSpPr/>
          <p:nvPr/>
        </p:nvSpPr>
        <p:spPr>
          <a:xfrm>
            <a:off x="4572000" y="951502"/>
            <a:ext cx="3960440" cy="365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439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EA2826-CEF4-4C1D-AAD1-6A54B2AEAA8B}"/>
              </a:ext>
            </a:extLst>
          </p:cNvPr>
          <p:cNvSpPr>
            <a:spLocks noGrp="1"/>
          </p:cNvSpPr>
          <p:nvPr>
            <p:ph type="dt" sz="half" idx="21"/>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7CEB6ABA-B1BE-485F-967E-FBF9FA179DF6}"/>
              </a:ext>
            </a:extLst>
          </p:cNvPr>
          <p:cNvSpPr>
            <a:spLocks noGrp="1"/>
          </p:cNvSpPr>
          <p:nvPr>
            <p:ph type="sldNum" sz="quarter" idx="22"/>
          </p:nvPr>
        </p:nvSpPr>
        <p:spPr/>
        <p:txBody>
          <a:bodyPr/>
          <a:lstStyle/>
          <a:p>
            <a:pPr>
              <a:defRPr/>
            </a:pPr>
            <a:fld id="{7105BD0D-EBF5-429D-BD54-7FC942F384EC}" type="slidenum">
              <a:rPr lang="en-GB" altLang="en-US" smtClean="0"/>
              <a:pPr>
                <a:defRPr/>
              </a:pPr>
              <a:t>3</a:t>
            </a:fld>
            <a:endParaRPr lang="en-GB" altLang="en-US"/>
          </a:p>
        </p:txBody>
      </p:sp>
      <p:pic>
        <p:nvPicPr>
          <p:cNvPr id="4" name="Google Shape;331;p64">
            <a:extLst>
              <a:ext uri="{FF2B5EF4-FFF2-40B4-BE49-F238E27FC236}">
                <a16:creationId xmlns:a16="http://schemas.microsoft.com/office/drawing/2014/main" id="{72EE8751-1B1E-4C8E-A027-11E9985F4F49}"/>
              </a:ext>
            </a:extLst>
          </p:cNvPr>
          <p:cNvPicPr preferRelativeResize="0"/>
          <p:nvPr/>
        </p:nvPicPr>
        <p:blipFill rotWithShape="1">
          <a:blip r:embed="rId2">
            <a:alphaModFix/>
          </a:blip>
          <a:srcRect b="15624"/>
          <a:stretch/>
        </p:blipFill>
        <p:spPr>
          <a:xfrm>
            <a:off x="0" y="0"/>
            <a:ext cx="9144000" cy="5143500"/>
          </a:xfrm>
          <a:prstGeom prst="rect">
            <a:avLst/>
          </a:prstGeom>
          <a:noFill/>
          <a:ln>
            <a:noFill/>
          </a:ln>
        </p:spPr>
      </p:pic>
      <p:sp>
        <p:nvSpPr>
          <p:cNvPr id="5" name="Google Shape;336;p64">
            <a:extLst>
              <a:ext uri="{FF2B5EF4-FFF2-40B4-BE49-F238E27FC236}">
                <a16:creationId xmlns:a16="http://schemas.microsoft.com/office/drawing/2014/main" id="{052A625C-D791-4134-887A-B84E0A0042EA}"/>
              </a:ext>
            </a:extLst>
          </p:cNvPr>
          <p:cNvSpPr txBox="1"/>
          <p:nvPr/>
        </p:nvSpPr>
        <p:spPr>
          <a:xfrm>
            <a:off x="0" y="4423500"/>
            <a:ext cx="9144000" cy="7200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dirty="0">
                <a:solidFill>
                  <a:srgbClr val="FFFFFF"/>
                </a:solidFill>
                <a:latin typeface="+mj-lt"/>
                <a:ea typeface="Trebuchet MS"/>
                <a:cs typeface="Trebuchet MS"/>
                <a:sym typeface="Trebuchet MS"/>
              </a:rPr>
              <a:t>Neurohackweek 2016</a:t>
            </a:r>
            <a:endParaRPr dirty="0">
              <a:solidFill>
                <a:srgbClr val="FFFFFF"/>
              </a:solidFill>
              <a:latin typeface="+mj-lt"/>
              <a:ea typeface="Trebuchet MS"/>
              <a:cs typeface="Trebuchet MS"/>
              <a:sym typeface="Trebuchet MS"/>
            </a:endParaRPr>
          </a:p>
          <a:p>
            <a:pPr marL="0" lvl="0" indent="0" algn="l" rtl="0">
              <a:lnSpc>
                <a:spcPct val="120000"/>
              </a:lnSpc>
              <a:spcBef>
                <a:spcPts val="0"/>
              </a:spcBef>
              <a:spcAft>
                <a:spcPts val="0"/>
              </a:spcAft>
              <a:buNone/>
            </a:pPr>
            <a:r>
              <a:rPr lang="en" dirty="0">
                <a:solidFill>
                  <a:srgbClr val="FFFFFF"/>
                </a:solidFill>
                <a:latin typeface="+mj-lt"/>
                <a:ea typeface="Trebuchet MS"/>
                <a:cs typeface="Trebuchet MS"/>
                <a:sym typeface="Trebuchet MS"/>
              </a:rPr>
              <a:t>Photo credit: Chris Gorgolewski</a:t>
            </a:r>
            <a:endParaRPr dirty="0">
              <a:solidFill>
                <a:srgbClr val="FFFFFF"/>
              </a:solidFill>
              <a:latin typeface="+mj-lt"/>
              <a:ea typeface="Trebuchet MS"/>
              <a:cs typeface="Trebuchet MS"/>
              <a:sym typeface="Trebuchet MS"/>
            </a:endParaRPr>
          </a:p>
        </p:txBody>
      </p:sp>
    </p:spTree>
    <p:extLst>
      <p:ext uri="{BB962C8B-B14F-4D97-AF65-F5344CB8AC3E}">
        <p14:creationId xmlns:p14="http://schemas.microsoft.com/office/powerpoint/2010/main" val="3740559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52B38C40-A35B-47D1-BAED-7A43DFDC8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51" y="480628"/>
            <a:ext cx="7632898" cy="4290926"/>
          </a:xfrm>
        </p:spPr>
      </p:pic>
      <p:sp>
        <p:nvSpPr>
          <p:cNvPr id="3" name="Date Placeholder 2">
            <a:extLst>
              <a:ext uri="{FF2B5EF4-FFF2-40B4-BE49-F238E27FC236}">
                <a16:creationId xmlns:a16="http://schemas.microsoft.com/office/drawing/2014/main" id="{BAEE7D69-AE3D-466C-B9A0-573EBB3CD3C0}"/>
              </a:ext>
            </a:extLst>
          </p:cNvPr>
          <p:cNvSpPr>
            <a:spLocks noGrp="1"/>
          </p:cNvSpPr>
          <p:nvPr>
            <p:ph type="dt" sz="half" idx="10"/>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149F25A0-308F-4811-A81D-696164DCD398}"/>
              </a:ext>
            </a:extLst>
          </p:cNvPr>
          <p:cNvSpPr>
            <a:spLocks noGrp="1"/>
          </p:cNvSpPr>
          <p:nvPr>
            <p:ph type="sldNum" sz="quarter" idx="11"/>
          </p:nvPr>
        </p:nvSpPr>
        <p:spPr/>
        <p:txBody>
          <a:bodyPr/>
          <a:lstStyle/>
          <a:p>
            <a:pPr>
              <a:defRPr/>
            </a:pPr>
            <a:fld id="{9CDA4729-CA73-46FD-B7FB-3083EDFB8E2B}" type="slidenum">
              <a:rPr lang="en-GB" altLang="en-US" smtClean="0"/>
              <a:pPr>
                <a:defRPr/>
              </a:pPr>
              <a:t>30</a:t>
            </a:fld>
            <a:endParaRPr lang="en-GB" altLang="en-US"/>
          </a:p>
        </p:txBody>
      </p:sp>
      <p:sp>
        <p:nvSpPr>
          <p:cNvPr id="5" name="Title 4">
            <a:extLst>
              <a:ext uri="{FF2B5EF4-FFF2-40B4-BE49-F238E27FC236}">
                <a16:creationId xmlns:a16="http://schemas.microsoft.com/office/drawing/2014/main" id="{26CBC21D-880B-40C5-BF13-537EA8743A5F}"/>
              </a:ext>
            </a:extLst>
          </p:cNvPr>
          <p:cNvSpPr>
            <a:spLocks noGrp="1"/>
          </p:cNvSpPr>
          <p:nvPr>
            <p:ph type="title"/>
          </p:nvPr>
        </p:nvSpPr>
        <p:spPr/>
        <p:txBody>
          <a:bodyPr/>
          <a:lstStyle/>
          <a:p>
            <a:r>
              <a:rPr lang="en-GB" dirty="0"/>
              <a:t>Continuous integration for research</a:t>
            </a:r>
          </a:p>
        </p:txBody>
      </p:sp>
      <p:sp>
        <p:nvSpPr>
          <p:cNvPr id="8" name="Rectangle 7">
            <a:extLst>
              <a:ext uri="{FF2B5EF4-FFF2-40B4-BE49-F238E27FC236}">
                <a16:creationId xmlns:a16="http://schemas.microsoft.com/office/drawing/2014/main" id="{19722A1A-16E6-4696-A000-A021BD661BA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https://elifesciences.org/labs/e623676c/reproducibility-automated</a:t>
            </a:r>
          </a:p>
        </p:txBody>
      </p:sp>
    </p:spTree>
    <p:extLst>
      <p:ext uri="{BB962C8B-B14F-4D97-AF65-F5344CB8AC3E}">
        <p14:creationId xmlns:p14="http://schemas.microsoft.com/office/powerpoint/2010/main" val="249117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52B38C40-A35B-47D1-BAED-7A43DFDC8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51" y="480628"/>
            <a:ext cx="7632898" cy="4290926"/>
          </a:xfrm>
        </p:spPr>
      </p:pic>
      <p:sp>
        <p:nvSpPr>
          <p:cNvPr id="3" name="Date Placeholder 2">
            <a:extLst>
              <a:ext uri="{FF2B5EF4-FFF2-40B4-BE49-F238E27FC236}">
                <a16:creationId xmlns:a16="http://schemas.microsoft.com/office/drawing/2014/main" id="{BAEE7D69-AE3D-466C-B9A0-573EBB3CD3C0}"/>
              </a:ext>
            </a:extLst>
          </p:cNvPr>
          <p:cNvSpPr>
            <a:spLocks noGrp="1"/>
          </p:cNvSpPr>
          <p:nvPr>
            <p:ph type="dt" sz="half" idx="10"/>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149F25A0-308F-4811-A81D-696164DCD398}"/>
              </a:ext>
            </a:extLst>
          </p:cNvPr>
          <p:cNvSpPr>
            <a:spLocks noGrp="1"/>
          </p:cNvSpPr>
          <p:nvPr>
            <p:ph type="sldNum" sz="quarter" idx="11"/>
          </p:nvPr>
        </p:nvSpPr>
        <p:spPr/>
        <p:txBody>
          <a:bodyPr/>
          <a:lstStyle/>
          <a:p>
            <a:pPr>
              <a:defRPr/>
            </a:pPr>
            <a:fld id="{9CDA4729-CA73-46FD-B7FB-3083EDFB8E2B}" type="slidenum">
              <a:rPr lang="en-GB" altLang="en-US" smtClean="0"/>
              <a:pPr>
                <a:defRPr/>
              </a:pPr>
              <a:t>31</a:t>
            </a:fld>
            <a:endParaRPr lang="en-GB" altLang="en-US"/>
          </a:p>
        </p:txBody>
      </p:sp>
      <p:sp>
        <p:nvSpPr>
          <p:cNvPr id="5" name="Title 4">
            <a:extLst>
              <a:ext uri="{FF2B5EF4-FFF2-40B4-BE49-F238E27FC236}">
                <a16:creationId xmlns:a16="http://schemas.microsoft.com/office/drawing/2014/main" id="{26CBC21D-880B-40C5-BF13-537EA8743A5F}"/>
              </a:ext>
            </a:extLst>
          </p:cNvPr>
          <p:cNvSpPr>
            <a:spLocks noGrp="1"/>
          </p:cNvSpPr>
          <p:nvPr>
            <p:ph type="title"/>
          </p:nvPr>
        </p:nvSpPr>
        <p:spPr/>
        <p:txBody>
          <a:bodyPr/>
          <a:lstStyle/>
          <a:p>
            <a:r>
              <a:rPr lang="en-GB" dirty="0"/>
              <a:t>Continuous integration for research</a:t>
            </a:r>
          </a:p>
        </p:txBody>
      </p:sp>
      <p:sp>
        <p:nvSpPr>
          <p:cNvPr id="8" name="Rectangle 7">
            <a:extLst>
              <a:ext uri="{FF2B5EF4-FFF2-40B4-BE49-F238E27FC236}">
                <a16:creationId xmlns:a16="http://schemas.microsoft.com/office/drawing/2014/main" id="{19722A1A-16E6-4696-A000-A021BD661BA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https://elifesciences.org/labs/e623676c/reproducibility-automated</a:t>
            </a:r>
          </a:p>
        </p:txBody>
      </p:sp>
      <p:sp>
        <p:nvSpPr>
          <p:cNvPr id="9" name="TextBox 8">
            <a:extLst>
              <a:ext uri="{FF2B5EF4-FFF2-40B4-BE49-F238E27FC236}">
                <a16:creationId xmlns:a16="http://schemas.microsoft.com/office/drawing/2014/main" id="{BFC27C28-19DF-4479-883F-E363C6429B76}"/>
              </a:ext>
            </a:extLst>
          </p:cNvPr>
          <p:cNvSpPr txBox="1"/>
          <p:nvPr/>
        </p:nvSpPr>
        <p:spPr>
          <a:xfrm>
            <a:off x="5724128" y="2394764"/>
            <a:ext cx="1705496" cy="1246076"/>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Check to see what’s changed!!</a:t>
            </a:r>
          </a:p>
        </p:txBody>
      </p:sp>
    </p:spTree>
    <p:extLst>
      <p:ext uri="{BB962C8B-B14F-4D97-AF65-F5344CB8AC3E}">
        <p14:creationId xmlns:p14="http://schemas.microsoft.com/office/powerpoint/2010/main" val="2359191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EE7D69-AE3D-466C-B9A0-573EBB3CD3C0}"/>
              </a:ext>
            </a:extLst>
          </p:cNvPr>
          <p:cNvSpPr>
            <a:spLocks noGrp="1"/>
          </p:cNvSpPr>
          <p:nvPr>
            <p:ph type="dt" sz="half" idx="10"/>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149F25A0-308F-4811-A81D-696164DCD398}"/>
              </a:ext>
            </a:extLst>
          </p:cNvPr>
          <p:cNvSpPr>
            <a:spLocks noGrp="1"/>
          </p:cNvSpPr>
          <p:nvPr>
            <p:ph type="sldNum" sz="quarter" idx="11"/>
          </p:nvPr>
        </p:nvSpPr>
        <p:spPr/>
        <p:txBody>
          <a:bodyPr/>
          <a:lstStyle/>
          <a:p>
            <a:pPr>
              <a:defRPr/>
            </a:pPr>
            <a:fld id="{9CDA4729-CA73-46FD-B7FB-3083EDFB8E2B}" type="slidenum">
              <a:rPr lang="en-GB" altLang="en-US" smtClean="0"/>
              <a:pPr>
                <a:defRPr/>
              </a:pPr>
              <a:t>32</a:t>
            </a:fld>
            <a:endParaRPr lang="en-GB" altLang="en-US"/>
          </a:p>
        </p:txBody>
      </p:sp>
      <p:sp>
        <p:nvSpPr>
          <p:cNvPr id="8" name="Rectangle 7">
            <a:extLst>
              <a:ext uri="{FF2B5EF4-FFF2-40B4-BE49-F238E27FC236}">
                <a16:creationId xmlns:a16="http://schemas.microsoft.com/office/drawing/2014/main" id="{19722A1A-16E6-4696-A000-A021BD661BA5}"/>
              </a:ext>
            </a:extLst>
          </p:cNvPr>
          <p:cNvSpPr/>
          <p:nvPr/>
        </p:nvSpPr>
        <p:spPr>
          <a:xfrm>
            <a:off x="0" y="4603500"/>
            <a:ext cx="9143999" cy="540000"/>
          </a:xfrm>
          <a:prstGeom prst="rect">
            <a:avLst/>
          </a:prstGeom>
          <a:solidFill>
            <a:schemeClr val="bg1"/>
          </a:solidFill>
        </p:spPr>
        <p:txBody>
          <a:bodyPr wrap="square" anchor="ctr">
            <a:noAutofit/>
          </a:bodyPr>
          <a:lstStyle/>
          <a:p>
            <a:r>
              <a:rPr lang="en-GB" dirty="0">
                <a:latin typeface="+mj-lt"/>
              </a:rPr>
              <a:t>https://elifesciences.org/labs/e623676c/reproducibility-automated</a:t>
            </a:r>
          </a:p>
        </p:txBody>
      </p:sp>
      <p:pic>
        <p:nvPicPr>
          <p:cNvPr id="6" name="Picture 5" descr="A screenshot of a social media post&#10;&#10;Description automatically generated">
            <a:extLst>
              <a:ext uri="{FF2B5EF4-FFF2-40B4-BE49-F238E27FC236}">
                <a16:creationId xmlns:a16="http://schemas.microsoft.com/office/drawing/2014/main" id="{B7BCA86D-BDC5-4168-82B9-FDBF7F1EF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79" y="1039776"/>
            <a:ext cx="4838677" cy="3563724"/>
          </a:xfrm>
          <a:prstGeom prst="rect">
            <a:avLst/>
          </a:prstGeom>
        </p:spPr>
      </p:pic>
      <p:pic>
        <p:nvPicPr>
          <p:cNvPr id="7" name="Content Placeholder 6" descr="A close up of a map&#10;&#10;Description automatically generated">
            <a:extLst>
              <a:ext uri="{FF2B5EF4-FFF2-40B4-BE49-F238E27FC236}">
                <a16:creationId xmlns:a16="http://schemas.microsoft.com/office/drawing/2014/main" id="{52B38C40-A35B-47D1-BAED-7A43DFDC8750}"/>
              </a:ext>
            </a:extLst>
          </p:cNvPr>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943"/>
          <a:stretch/>
        </p:blipFill>
        <p:spPr>
          <a:xfrm>
            <a:off x="4644007" y="480628"/>
            <a:ext cx="3744441" cy="4290926"/>
          </a:xfrm>
        </p:spPr>
      </p:pic>
      <p:sp>
        <p:nvSpPr>
          <p:cNvPr id="5" name="Title 4">
            <a:extLst>
              <a:ext uri="{FF2B5EF4-FFF2-40B4-BE49-F238E27FC236}">
                <a16:creationId xmlns:a16="http://schemas.microsoft.com/office/drawing/2014/main" id="{26CBC21D-880B-40C5-BF13-537EA8743A5F}"/>
              </a:ext>
            </a:extLst>
          </p:cNvPr>
          <p:cNvSpPr>
            <a:spLocks noGrp="1"/>
          </p:cNvSpPr>
          <p:nvPr>
            <p:ph type="title"/>
          </p:nvPr>
        </p:nvSpPr>
        <p:spPr/>
        <p:txBody>
          <a:bodyPr/>
          <a:lstStyle/>
          <a:p>
            <a:r>
              <a:rPr lang="en-GB" dirty="0"/>
              <a:t>Continuous integration for research</a:t>
            </a:r>
          </a:p>
        </p:txBody>
      </p:sp>
      <p:sp>
        <p:nvSpPr>
          <p:cNvPr id="10" name="TextBox 9">
            <a:extLst>
              <a:ext uri="{FF2B5EF4-FFF2-40B4-BE49-F238E27FC236}">
                <a16:creationId xmlns:a16="http://schemas.microsoft.com/office/drawing/2014/main" id="{CC44DA24-9B6E-419C-A2F2-111B66310410}"/>
              </a:ext>
            </a:extLst>
          </p:cNvPr>
          <p:cNvSpPr txBox="1"/>
          <p:nvPr/>
        </p:nvSpPr>
        <p:spPr>
          <a:xfrm>
            <a:off x="5724128" y="2394764"/>
            <a:ext cx="1705496" cy="1246076"/>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Check to see what’s changed!!</a:t>
            </a:r>
          </a:p>
        </p:txBody>
      </p:sp>
    </p:spTree>
    <p:extLst>
      <p:ext uri="{BB962C8B-B14F-4D97-AF65-F5344CB8AC3E}">
        <p14:creationId xmlns:p14="http://schemas.microsoft.com/office/powerpoint/2010/main" val="168871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33</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Held to higher standards than others</a:t>
            </a:r>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a16="http://schemas.microsoft.com/office/drawing/2014/main" id="{FA06A6F5-23EC-4A63-AAB2-C0CA3B118A93}"/>
              </a:ext>
            </a:extLst>
          </p:cNvPr>
          <p:cNvSpPr txBox="1">
            <a:spLocks/>
          </p:cNvSpPr>
          <p:nvPr/>
        </p:nvSpPr>
        <p:spPr>
          <a:xfrm>
            <a:off x="4776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Share the responsibility</a:t>
            </a:r>
          </a:p>
          <a:p>
            <a:pPr algn="ctr"/>
            <a:r>
              <a:rPr lang="en-GB" sz="4400" i="1" dirty="0"/>
              <a:t>of reproducibility</a:t>
            </a:r>
          </a:p>
        </p:txBody>
      </p:sp>
      <p:sp>
        <p:nvSpPr>
          <p:cNvPr id="8" name="Content Placeholder 4">
            <a:extLst>
              <a:ext uri="{FF2B5EF4-FFF2-40B4-BE49-F238E27FC236}">
                <a16:creationId xmlns:a16="http://schemas.microsoft.com/office/drawing/2014/main" id="{7735F122-2980-4CF7-BABD-98E3ED98D4AE}"/>
              </a:ext>
            </a:extLst>
          </p:cNvPr>
          <p:cNvSpPr txBox="1">
            <a:spLocks/>
          </p:cNvSpPr>
          <p:nvPr/>
        </p:nvSpPr>
        <p:spPr>
          <a:xfrm>
            <a:off x="408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Make reproducibility, “too easy</a:t>
            </a:r>
          </a:p>
          <a:p>
            <a:pPr algn="ctr"/>
            <a:r>
              <a:rPr lang="en-GB" sz="4400" i="1" dirty="0"/>
              <a:t>not to do”</a:t>
            </a:r>
          </a:p>
        </p:txBody>
      </p:sp>
    </p:spTree>
    <p:extLst>
      <p:ext uri="{BB962C8B-B14F-4D97-AF65-F5344CB8AC3E}">
        <p14:creationId xmlns:p14="http://schemas.microsoft.com/office/powerpoint/2010/main" val="2158144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34</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Checklists for researcher, PI and admin team</a:t>
            </a:r>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a16="http://schemas.microsoft.com/office/drawing/2014/main" id="{D1DA24A1-42F1-41B1-9187-EA2673C73C09}"/>
              </a:ext>
            </a:extLst>
          </p:cNvPr>
          <p:cNvSpPr txBox="1">
            <a:spLocks/>
          </p:cNvSpPr>
          <p:nvPr/>
        </p:nvSpPr>
        <p:spPr>
          <a:xfrm>
            <a:off x="3419872" y="951502"/>
            <a:ext cx="5256808" cy="3651998"/>
          </a:xfrm>
          <a:prstGeom prst="rect">
            <a:avLst/>
          </a:prstGeom>
        </p:spPr>
        <p:txBody>
          <a:bodyPr vert="horz" lIns="0" tIns="0" rIns="0" bIns="0" rtlCol="0" anchor="t"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Researcher</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Capturing compute environment</a:t>
            </a:r>
          </a:p>
          <a:p>
            <a:pPr marL="742950" lvl="1" indent="-285750">
              <a:buFont typeface="Arial" panose="020B0604020202020204" pitchFamily="34" charset="0"/>
              <a:buChar char="•"/>
            </a:pPr>
            <a:r>
              <a:rPr lang="en-GB" sz="1600" dirty="0"/>
              <a:t>Writing and running the code</a:t>
            </a:r>
          </a:p>
          <a:p>
            <a:pPr lvl="1"/>
            <a:endParaRPr lang="en-GB" sz="1600" dirty="0"/>
          </a:p>
          <a:p>
            <a:pPr marL="285750" indent="-285750">
              <a:buFont typeface="Arial" panose="020B0604020202020204" pitchFamily="34" charset="0"/>
              <a:buChar char="•"/>
            </a:pPr>
            <a:r>
              <a:rPr lang="en-GB" sz="1600" dirty="0"/>
              <a:t>PI</a:t>
            </a:r>
          </a:p>
          <a:p>
            <a:pPr marL="742950" lvl="1" indent="-285750">
              <a:buFont typeface="Arial" panose="020B0604020202020204" pitchFamily="34" charset="0"/>
              <a:buChar char="•"/>
            </a:pPr>
            <a:r>
              <a:rPr lang="en-GB" sz="1600" dirty="0"/>
              <a:t>Results presented are those from the final run of the analysis</a:t>
            </a:r>
          </a:p>
          <a:p>
            <a:pPr marL="742950" lvl="1" indent="-285750">
              <a:buFont typeface="Arial" panose="020B0604020202020204" pitchFamily="34" charset="0"/>
              <a:buChar char="•"/>
            </a:pPr>
            <a:r>
              <a:rPr lang="en-GB" sz="1600" dirty="0"/>
              <a:t>Check that another researcher can run the code</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Admin</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Data and code archive</a:t>
            </a:r>
          </a:p>
          <a:p>
            <a:pPr marL="742950" lvl="1" indent="-285750">
              <a:buFont typeface="Arial" panose="020B0604020202020204" pitchFamily="34" charset="0"/>
              <a:buChar char="•"/>
            </a:pPr>
            <a:r>
              <a:rPr lang="en-GB" sz="1600" dirty="0"/>
              <a:t>Open access publication</a:t>
            </a:r>
          </a:p>
        </p:txBody>
      </p:sp>
      <p:pic>
        <p:nvPicPr>
          <p:cNvPr id="11" name="Picture 10">
            <a:extLst>
              <a:ext uri="{FF2B5EF4-FFF2-40B4-BE49-F238E27FC236}">
                <a16:creationId xmlns:a16="http://schemas.microsoft.com/office/drawing/2014/main" id="{4F147383-A2F9-42CF-B6E3-2205BE48E80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116"/>
          <a:stretch/>
        </p:blipFill>
        <p:spPr>
          <a:xfrm>
            <a:off x="467320" y="906455"/>
            <a:ext cx="2717056" cy="3711655"/>
          </a:xfrm>
          <a:prstGeom prst="rect">
            <a:avLst/>
          </a:prstGeom>
        </p:spPr>
      </p:pic>
      <p:sp>
        <p:nvSpPr>
          <p:cNvPr id="12" name="TextBox 11">
            <a:extLst>
              <a:ext uri="{FF2B5EF4-FFF2-40B4-BE49-F238E27FC236}">
                <a16:creationId xmlns:a16="http://schemas.microsoft.com/office/drawing/2014/main" id="{99465F70-33A4-40F6-B001-649DFAE4F2BB}"/>
              </a:ext>
            </a:extLst>
          </p:cNvPr>
          <p:cNvSpPr txBox="1"/>
          <p:nvPr/>
        </p:nvSpPr>
        <p:spPr>
          <a:xfrm>
            <a:off x="2860999" y="5143500"/>
            <a:ext cx="3422002" cy="138499"/>
          </a:xfrm>
          <a:prstGeom prst="rect">
            <a:avLst/>
          </a:prstGeom>
          <a:noFill/>
        </p:spPr>
        <p:txBody>
          <a:bodyPr wrap="square" lIns="0" tIns="0" rIns="0" bIns="0" rtlCol="0">
            <a:spAutoFit/>
          </a:bodyPr>
          <a:lstStyle/>
          <a:p>
            <a:r>
              <a:rPr lang="en-GB" sz="900" dirty="0">
                <a:hlinkClick r:id="rId3" tooltip="http://schiratonaitalia.blogspot.com/2011/11/checklist-de-viagem-itens-essenciais.html"/>
              </a:rPr>
              <a:t>This Photo</a:t>
            </a:r>
            <a:r>
              <a:rPr lang="en-GB" sz="900" dirty="0"/>
              <a:t> by Unknown Author is licensed under </a:t>
            </a:r>
            <a:r>
              <a:rPr lang="en-GB" sz="900" dirty="0">
                <a:hlinkClick r:id="rId4" tooltip="https://creativecommons.org/licenses/by-sa/3.0/"/>
              </a:rPr>
              <a:t>CC BY-SA</a:t>
            </a:r>
            <a:endParaRPr lang="en-GB" sz="900" dirty="0"/>
          </a:p>
        </p:txBody>
      </p:sp>
    </p:spTree>
    <p:extLst>
      <p:ext uri="{BB962C8B-B14F-4D97-AF65-F5344CB8AC3E}">
        <p14:creationId xmlns:p14="http://schemas.microsoft.com/office/powerpoint/2010/main" val="4087491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9AAE081-4176-4953-9ECE-E8E319F8D55F}"/>
              </a:ext>
            </a:extLst>
          </p:cNvPr>
          <p:cNvSpPr>
            <a:spLocks noGrp="1"/>
          </p:cNvSpPr>
          <p:nvPr>
            <p:ph idx="1"/>
          </p:nvPr>
        </p:nvSpPr>
        <p:spPr>
          <a:xfrm>
            <a:off x="431800" y="1223963"/>
            <a:ext cx="4397075" cy="3240087"/>
          </a:xfrm>
        </p:spPr>
        <p:txBody>
          <a:bodyPr/>
          <a:lstStyle/>
          <a:p>
            <a:pPr marL="342900" indent="-342900">
              <a:buFont typeface="Arial" panose="020B0604020202020204" pitchFamily="34" charset="0"/>
              <a:buChar char="•"/>
            </a:pPr>
            <a:r>
              <a:rPr lang="en-GB" dirty="0"/>
              <a:t>Binder to the rescue!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Repo2docker: capture the compute environment and builds a container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Send to cloud resources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Open a link in a browser and run the code!</a:t>
            </a:r>
          </a:p>
        </p:txBody>
      </p:sp>
      <p:sp>
        <p:nvSpPr>
          <p:cNvPr id="2" name="Date Placeholder 1">
            <a:extLst>
              <a:ext uri="{FF2B5EF4-FFF2-40B4-BE49-F238E27FC236}">
                <a16:creationId xmlns:a16="http://schemas.microsoft.com/office/drawing/2014/main" id="{02487B30-7B14-49DE-9174-1E6BF26777BA}"/>
              </a:ext>
            </a:extLst>
          </p:cNvPr>
          <p:cNvSpPr>
            <a:spLocks noGrp="1"/>
          </p:cNvSpPr>
          <p:nvPr>
            <p:ph type="dt" sz="half" idx="10"/>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678A2356-B68C-452C-84C6-19A2E53BE0FD}"/>
              </a:ext>
            </a:extLst>
          </p:cNvPr>
          <p:cNvSpPr>
            <a:spLocks noGrp="1"/>
          </p:cNvSpPr>
          <p:nvPr>
            <p:ph type="sldNum" sz="quarter" idx="11"/>
          </p:nvPr>
        </p:nvSpPr>
        <p:spPr/>
        <p:txBody>
          <a:bodyPr/>
          <a:lstStyle/>
          <a:p>
            <a:pPr>
              <a:defRPr/>
            </a:pPr>
            <a:fld id="{7105BD0D-EBF5-429D-BD54-7FC942F384EC}" type="slidenum">
              <a:rPr lang="en-GB" altLang="en-US" smtClean="0"/>
              <a:pPr>
                <a:defRPr/>
              </a:pPr>
              <a:t>35</a:t>
            </a:fld>
            <a:endParaRPr lang="en-GB" altLang="en-US"/>
          </a:p>
        </p:txBody>
      </p:sp>
      <p:sp>
        <p:nvSpPr>
          <p:cNvPr id="5" name="Title 4">
            <a:extLst>
              <a:ext uri="{FF2B5EF4-FFF2-40B4-BE49-F238E27FC236}">
                <a16:creationId xmlns:a16="http://schemas.microsoft.com/office/drawing/2014/main" id="{019B54B5-100D-4E77-8B12-A67AB3AA28BC}"/>
              </a:ext>
            </a:extLst>
          </p:cNvPr>
          <p:cNvSpPr>
            <a:spLocks noGrp="1"/>
          </p:cNvSpPr>
          <p:nvPr>
            <p:ph type="title"/>
          </p:nvPr>
        </p:nvSpPr>
        <p:spPr/>
        <p:txBody>
          <a:bodyPr/>
          <a:lstStyle/>
          <a:p>
            <a:r>
              <a:rPr lang="en-GB" dirty="0"/>
              <a:t>Interactive checks</a:t>
            </a:r>
          </a:p>
        </p:txBody>
      </p:sp>
      <p:pic>
        <p:nvPicPr>
          <p:cNvPr id="4" name="Picture 3">
            <a:extLst>
              <a:ext uri="{FF2B5EF4-FFF2-40B4-BE49-F238E27FC236}">
                <a16:creationId xmlns:a16="http://schemas.microsoft.com/office/drawing/2014/main" id="{8A6039DF-2C2E-430C-B6ED-CD3B63BF911E}"/>
              </a:ext>
            </a:extLst>
          </p:cNvPr>
          <p:cNvPicPr>
            <a:picLocks noChangeAspect="1"/>
          </p:cNvPicPr>
          <p:nvPr/>
        </p:nvPicPr>
        <p:blipFill rotWithShape="1">
          <a:blip r:embed="rId2"/>
          <a:srcRect l="15880" t="37400" r="14928" b="31801"/>
          <a:stretch/>
        </p:blipFill>
        <p:spPr>
          <a:xfrm>
            <a:off x="4746924" y="0"/>
            <a:ext cx="4397075" cy="5143500"/>
          </a:xfrm>
          <a:prstGeom prst="rect">
            <a:avLst/>
          </a:prstGeom>
        </p:spPr>
      </p:pic>
      <p:sp>
        <p:nvSpPr>
          <p:cNvPr id="7" name="Rectangle 6">
            <a:extLst>
              <a:ext uri="{FF2B5EF4-FFF2-40B4-BE49-F238E27FC236}">
                <a16:creationId xmlns:a16="http://schemas.microsoft.com/office/drawing/2014/main" id="{D24C76D3-745A-4F08-B7A1-DEC28D7C7E4D}"/>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https://jupyterhub-team-compass.readthedocs.io/en/latest/team.html#binder-team</a:t>
            </a:r>
          </a:p>
        </p:txBody>
      </p:sp>
    </p:spTree>
    <p:extLst>
      <p:ext uri="{BB962C8B-B14F-4D97-AF65-F5344CB8AC3E}">
        <p14:creationId xmlns:p14="http://schemas.microsoft.com/office/powerpoint/2010/main" val="2998847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2CA25FF-B416-4DBD-97B9-FB59DCAE9725}"/>
              </a:ext>
            </a:extLst>
          </p:cNvPr>
          <p:cNvSpPr>
            <a:spLocks noGrp="1"/>
          </p:cNvSpPr>
          <p:nvPr>
            <p:ph type="dt" sz="half" idx="21"/>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A5DBC752-9324-4CC8-8476-B4E6842250F2}"/>
              </a:ext>
            </a:extLst>
          </p:cNvPr>
          <p:cNvSpPr>
            <a:spLocks noGrp="1"/>
          </p:cNvSpPr>
          <p:nvPr>
            <p:ph type="sldNum" sz="quarter" idx="22"/>
          </p:nvPr>
        </p:nvSpPr>
        <p:spPr/>
        <p:txBody>
          <a:bodyPr/>
          <a:lstStyle/>
          <a:p>
            <a:pPr>
              <a:defRPr/>
            </a:pPr>
            <a:fld id="{9CDA4729-CA73-46FD-B7FB-3083EDFB8E2B}" type="slidenum">
              <a:rPr lang="en-GB" altLang="en-US" smtClean="0"/>
              <a:pPr>
                <a:defRPr/>
              </a:pPr>
              <a:t>36</a:t>
            </a:fld>
            <a:endParaRPr lang="en-GB" altLang="en-US"/>
          </a:p>
        </p:txBody>
      </p:sp>
      <p:sp>
        <p:nvSpPr>
          <p:cNvPr id="8" name="Rectangle 7">
            <a:extLst>
              <a:ext uri="{FF2B5EF4-FFF2-40B4-BE49-F238E27FC236}">
                <a16:creationId xmlns:a16="http://schemas.microsoft.com/office/drawing/2014/main" id="{87D56260-91C9-4E44-A430-B0FA6CDEC69A}"/>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Courtesy of Juliette Belin: https://twitter.com/JulietteTaka/status/1082735653929000960</a:t>
            </a:r>
          </a:p>
        </p:txBody>
      </p:sp>
      <p:pic>
        <p:nvPicPr>
          <p:cNvPr id="7" name="Picture 6" descr="A picture containing text, map&#10;&#10;Description automatically generated">
            <a:extLst>
              <a:ext uri="{FF2B5EF4-FFF2-40B4-BE49-F238E27FC236}">
                <a16:creationId xmlns:a16="http://schemas.microsoft.com/office/drawing/2014/main" id="{C4B85D08-334C-4FEB-99DC-F2E6E427A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110" y="0"/>
            <a:ext cx="6679780" cy="4722813"/>
          </a:xfrm>
          <a:prstGeom prst="rect">
            <a:avLst/>
          </a:prstGeom>
        </p:spPr>
      </p:pic>
    </p:spTree>
    <p:extLst>
      <p:ext uri="{BB962C8B-B14F-4D97-AF65-F5344CB8AC3E}">
        <p14:creationId xmlns:p14="http://schemas.microsoft.com/office/powerpoint/2010/main" val="745636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2CA25FF-B416-4DBD-97B9-FB59DCAE9725}"/>
              </a:ext>
            </a:extLst>
          </p:cNvPr>
          <p:cNvSpPr>
            <a:spLocks noGrp="1"/>
          </p:cNvSpPr>
          <p:nvPr>
            <p:ph type="dt" sz="half" idx="21"/>
          </p:nvPr>
        </p:nvSpPr>
        <p:spPr/>
        <p:txBody>
          <a:bodyPr/>
          <a:lstStyle/>
          <a:p>
            <a:pPr>
              <a:defRPr/>
            </a:pPr>
            <a:fld id="{5AB60A3B-1E4F-477E-A40D-63FA6238B88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A5DBC752-9324-4CC8-8476-B4E6842250F2}"/>
              </a:ext>
            </a:extLst>
          </p:cNvPr>
          <p:cNvSpPr>
            <a:spLocks noGrp="1"/>
          </p:cNvSpPr>
          <p:nvPr>
            <p:ph type="sldNum" sz="quarter" idx="22"/>
          </p:nvPr>
        </p:nvSpPr>
        <p:spPr/>
        <p:txBody>
          <a:bodyPr/>
          <a:lstStyle/>
          <a:p>
            <a:pPr>
              <a:defRPr/>
            </a:pPr>
            <a:fld id="{9CDA4729-CA73-46FD-B7FB-3083EDFB8E2B}" type="slidenum">
              <a:rPr lang="en-GB" altLang="en-US" smtClean="0"/>
              <a:pPr>
                <a:defRPr/>
              </a:pPr>
              <a:t>37</a:t>
            </a:fld>
            <a:endParaRPr lang="en-GB" altLang="en-US"/>
          </a:p>
        </p:txBody>
      </p:sp>
      <p:sp>
        <p:nvSpPr>
          <p:cNvPr id="8" name="Rectangle 7">
            <a:extLst>
              <a:ext uri="{FF2B5EF4-FFF2-40B4-BE49-F238E27FC236}">
                <a16:creationId xmlns:a16="http://schemas.microsoft.com/office/drawing/2014/main" id="{87D56260-91C9-4E44-A430-B0FA6CDEC69A}"/>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Courtesy of Juliette Belin: https://twitter.com/JulietteTaka/status/1082735653929000960</a:t>
            </a:r>
          </a:p>
        </p:txBody>
      </p:sp>
      <p:pic>
        <p:nvPicPr>
          <p:cNvPr id="7" name="Picture 6" descr="A picture containing text, map&#10;&#10;Description automatically generated">
            <a:extLst>
              <a:ext uri="{FF2B5EF4-FFF2-40B4-BE49-F238E27FC236}">
                <a16:creationId xmlns:a16="http://schemas.microsoft.com/office/drawing/2014/main" id="{C4B85D08-334C-4FEB-99DC-F2E6E427A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110" y="0"/>
            <a:ext cx="6679780" cy="4722813"/>
          </a:xfrm>
          <a:prstGeom prst="rect">
            <a:avLst/>
          </a:prstGeom>
        </p:spPr>
      </p:pic>
      <p:pic>
        <p:nvPicPr>
          <p:cNvPr id="5" name="Picture 4">
            <a:extLst>
              <a:ext uri="{FF2B5EF4-FFF2-40B4-BE49-F238E27FC236}">
                <a16:creationId xmlns:a16="http://schemas.microsoft.com/office/drawing/2014/main" id="{02FC71F0-EE62-4E11-A531-17F4B067B2F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03014" y="1357899"/>
            <a:ext cx="3676766" cy="3785601"/>
          </a:xfrm>
          <a:prstGeom prst="rect">
            <a:avLst/>
          </a:prstGeom>
        </p:spPr>
      </p:pic>
      <p:pic>
        <p:nvPicPr>
          <p:cNvPr id="9" name="Picture 8">
            <a:extLst>
              <a:ext uri="{FF2B5EF4-FFF2-40B4-BE49-F238E27FC236}">
                <a16:creationId xmlns:a16="http://schemas.microsoft.com/office/drawing/2014/main" id="{54D39E71-CD39-4DC6-AC1D-E5B99328A5A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5812" t="52800" r="9051" b="13307"/>
          <a:stretch/>
        </p:blipFill>
        <p:spPr>
          <a:xfrm>
            <a:off x="6156176" y="2714197"/>
            <a:ext cx="1296144" cy="937674"/>
          </a:xfrm>
          <a:prstGeom prst="roundRect">
            <a:avLst>
              <a:gd name="adj" fmla="val 50000"/>
            </a:avLst>
          </a:prstGeom>
        </p:spPr>
      </p:pic>
      <p:sp>
        <p:nvSpPr>
          <p:cNvPr id="10" name="TextBox 9">
            <a:extLst>
              <a:ext uri="{FF2B5EF4-FFF2-40B4-BE49-F238E27FC236}">
                <a16:creationId xmlns:a16="http://schemas.microsoft.com/office/drawing/2014/main" id="{E2CE7CB7-D0A6-4525-8F96-6A97DD464798}"/>
              </a:ext>
            </a:extLst>
          </p:cNvPr>
          <p:cNvSpPr txBox="1"/>
          <p:nvPr/>
        </p:nvSpPr>
        <p:spPr>
          <a:xfrm>
            <a:off x="1143000" y="5143500"/>
            <a:ext cx="6858000" cy="138499"/>
          </a:xfrm>
          <a:prstGeom prst="rect">
            <a:avLst/>
          </a:prstGeom>
          <a:noFill/>
        </p:spPr>
        <p:txBody>
          <a:bodyPr wrap="square" lIns="0" tIns="0" rIns="0" bIns="0" rtlCol="0">
            <a:spAutoFit/>
          </a:bodyPr>
          <a:lstStyle/>
          <a:p>
            <a:r>
              <a:rPr lang="en-GB" sz="900">
                <a:hlinkClick r:id="rId6" tooltip="http://emergentbydesign.com/2010/07/01/guidelines-for-group-collaboration-and-emergence/"/>
              </a:rPr>
              <a:t>This Photo</a:t>
            </a:r>
            <a:r>
              <a:rPr lang="en-GB" sz="900"/>
              <a:t> by Unknown Author is licensed under </a:t>
            </a:r>
            <a:r>
              <a:rPr lang="en-GB" sz="900">
                <a:hlinkClick r:id="rId7" tooltip="https://creativecommons.org/licenses/by/3.0/"/>
              </a:rPr>
              <a:t>CC BY</a:t>
            </a:r>
            <a:endParaRPr lang="en-GB" sz="900"/>
          </a:p>
        </p:txBody>
      </p:sp>
    </p:spTree>
    <p:extLst>
      <p:ext uri="{BB962C8B-B14F-4D97-AF65-F5344CB8AC3E}">
        <p14:creationId xmlns:p14="http://schemas.microsoft.com/office/powerpoint/2010/main" val="2210435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a16="http://schemas.microsoft.com/office/drawing/2014/main" id="{8C4E8724-6745-44F6-8839-E6EC56EAAA01}"/>
              </a:ext>
            </a:extLst>
          </p:cNvPr>
          <p:cNvSpPr>
            <a:spLocks noGrp="1"/>
          </p:cNvSpPr>
          <p:nvPr>
            <p:ph type="title"/>
          </p:nvPr>
        </p:nvSpPr>
        <p:spPr>
          <a:xfrm>
            <a:off x="431800" y="1887742"/>
            <a:ext cx="9396784" cy="612000"/>
          </a:xfrm>
        </p:spPr>
        <p:txBody>
          <a:bodyPr/>
          <a:lstStyle/>
          <a:p>
            <a:r>
              <a:rPr lang="en-GB" altLang="en-US" noProof="0" dirty="0"/>
              <a:t>Building a culture of</a:t>
            </a:r>
            <a:br>
              <a:rPr lang="en-GB" altLang="en-US" noProof="0" dirty="0"/>
            </a:br>
            <a:r>
              <a:rPr lang="en-GB" altLang="en-US" noProof="0" dirty="0"/>
              <a:t>collaborative science</a:t>
            </a:r>
            <a:br>
              <a:rPr lang="en-GB" altLang="en-US" sz="2800" b="0" dirty="0"/>
            </a:br>
            <a:br>
              <a:rPr lang="en-GB" altLang="en-US" sz="2800" b="0" dirty="0"/>
            </a:br>
            <a:br>
              <a:rPr lang="en-GB" altLang="en-US" sz="2800" b="0" dirty="0"/>
            </a:b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i="1" noProof="0" dirty="0"/>
          </a:p>
        </p:txBody>
      </p:sp>
      <p:sp>
        <p:nvSpPr>
          <p:cNvPr id="20482" name="Date Placeholder 3">
            <a:extLst>
              <a:ext uri="{FF2B5EF4-FFF2-40B4-BE49-F238E27FC236}">
                <a16:creationId xmlns:a16="http://schemas.microsoft.com/office/drawing/2014/main" id="{03B07B61-2CBA-4EB3-9545-EC45D67443F1}"/>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85EF8-8A99-47CB-9EBA-4E9932DCBD0D}" type="datetime1">
              <a:rPr lang="en-GB" altLang="en-US" smtClean="0"/>
              <a:pPr/>
              <a:t>30/01/2019</a:t>
            </a:fld>
            <a:endParaRPr lang="en-GB" altLang="en-US" dirty="0"/>
          </a:p>
        </p:txBody>
      </p:sp>
      <p:sp>
        <p:nvSpPr>
          <p:cNvPr id="20483" name="Slide Number Placeholder 5">
            <a:extLst>
              <a:ext uri="{FF2B5EF4-FFF2-40B4-BE49-F238E27FC236}">
                <a16:creationId xmlns:a16="http://schemas.microsoft.com/office/drawing/2014/main" id="{BA28EE1C-ADB2-4CFE-AF75-A0AF3ACFAE43}"/>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41F2D-A43B-4207-BD30-D84518152E1A}" type="slidenum">
              <a:rPr lang="en-GB" altLang="en-US" smtClean="0"/>
              <a:pPr/>
              <a:t>38</a:t>
            </a:fld>
            <a:endParaRPr lang="en-GB" altLang="en-US"/>
          </a:p>
        </p:txBody>
      </p:sp>
      <p:pic>
        <p:nvPicPr>
          <p:cNvPr id="14" name="Picture Placeholder 13">
            <a:extLst>
              <a:ext uri="{FF2B5EF4-FFF2-40B4-BE49-F238E27FC236}">
                <a16:creationId xmlns:a16="http://schemas.microsoft.com/office/drawing/2014/main" id="{C2CB47E0-4E78-4C05-A75F-4070EDA37D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02177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98E988-C90D-4F01-8116-C9FB8CCCFDE6}"/>
              </a:ext>
            </a:extLst>
          </p:cNvPr>
          <p:cNvSpPr>
            <a:spLocks noGrp="1"/>
          </p:cNvSpPr>
          <p:nvPr>
            <p:ph type="title"/>
          </p:nvPr>
        </p:nvSpPr>
        <p:spPr/>
        <p:txBody>
          <a:bodyPr/>
          <a:lstStyle/>
          <a:p>
            <a:r>
              <a:rPr lang="en-GB" dirty="0"/>
              <a:t>The Data Science Unicorn</a:t>
            </a:r>
          </a:p>
        </p:txBody>
      </p:sp>
      <p:sp>
        <p:nvSpPr>
          <p:cNvPr id="4" name="Date Placeholder 3">
            <a:extLst>
              <a:ext uri="{FF2B5EF4-FFF2-40B4-BE49-F238E27FC236}">
                <a16:creationId xmlns:a16="http://schemas.microsoft.com/office/drawing/2014/main" id="{86E47071-2645-4C76-93A9-68E0D1DE0AD6}"/>
              </a:ext>
            </a:extLst>
          </p:cNvPr>
          <p:cNvSpPr>
            <a:spLocks noGrp="1"/>
          </p:cNvSpPr>
          <p:nvPr>
            <p:ph type="dt" sz="half" idx="15"/>
          </p:nvPr>
        </p:nvSpPr>
        <p:spPr/>
        <p:txBody>
          <a:bodyPr/>
          <a:lstStyle/>
          <a:p>
            <a:pPr>
              <a:defRPr/>
            </a:pPr>
            <a:fld id="{865C08DA-D09C-43A5-8C8B-653F36EFF964}" type="datetime1">
              <a:rPr lang="en-GB" smtClean="0"/>
              <a:pPr>
                <a:defRPr/>
              </a:pPr>
              <a:t>30/01/2019</a:t>
            </a:fld>
            <a:endParaRPr lang="en-GB" dirty="0"/>
          </a:p>
        </p:txBody>
      </p:sp>
      <p:pic>
        <p:nvPicPr>
          <p:cNvPr id="7" name="Picture 6">
            <a:extLst>
              <a:ext uri="{FF2B5EF4-FFF2-40B4-BE49-F238E27FC236}">
                <a16:creationId xmlns:a16="http://schemas.microsoft.com/office/drawing/2014/main" id="{9054CE4A-C0A5-4372-A4C5-3AD53E7B3376}"/>
              </a:ext>
            </a:extLst>
          </p:cNvPr>
          <p:cNvPicPr>
            <a:picLocks noChangeAspect="1"/>
          </p:cNvPicPr>
          <p:nvPr/>
        </p:nvPicPr>
        <p:blipFill rotWithShape="1">
          <a:blip r:embed="rId2">
            <a:extLst>
              <a:ext uri="{28A0092B-C50C-407E-A947-70E740481C1C}">
                <a14:useLocalDpi xmlns:a14="http://schemas.microsoft.com/office/drawing/2010/main" val="0"/>
              </a:ext>
            </a:extLst>
          </a:blip>
          <a:srcRect t="14563" b="1956"/>
          <a:stretch/>
        </p:blipFill>
        <p:spPr>
          <a:xfrm>
            <a:off x="2200456" y="1059582"/>
            <a:ext cx="4742688" cy="4071218"/>
          </a:xfrm>
          <a:prstGeom prst="rect">
            <a:avLst/>
          </a:prstGeom>
        </p:spPr>
      </p:pic>
      <p:sp>
        <p:nvSpPr>
          <p:cNvPr id="8" name="Rectangle 7">
            <a:extLst>
              <a:ext uri="{FF2B5EF4-FFF2-40B4-BE49-F238E27FC236}">
                <a16:creationId xmlns:a16="http://schemas.microsoft.com/office/drawing/2014/main" id="{F961A4A9-86AC-482F-81C6-BA74F4B9B2E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https://www.luther.edu/computer-science/data-science-major/why-study</a:t>
            </a:r>
          </a:p>
        </p:txBody>
      </p:sp>
      <p:pic>
        <p:nvPicPr>
          <p:cNvPr id="9" name="Picture 8">
            <a:extLst>
              <a:ext uri="{FF2B5EF4-FFF2-40B4-BE49-F238E27FC236}">
                <a16:creationId xmlns:a16="http://schemas.microsoft.com/office/drawing/2014/main" id="{3735A1C9-F056-43F0-8053-039B5F408EA5}"/>
              </a:ext>
            </a:extLst>
          </p:cNvPr>
          <p:cNvPicPr>
            <a:picLocks noChangeAspect="1"/>
          </p:cNvPicPr>
          <p:nvPr/>
        </p:nvPicPr>
        <p:blipFill rotWithShape="1">
          <a:blip r:embed="rId2">
            <a:extLst>
              <a:ext uri="{28A0092B-C50C-407E-A947-70E740481C1C}">
                <a14:useLocalDpi xmlns:a14="http://schemas.microsoft.com/office/drawing/2010/main" val="0"/>
              </a:ext>
            </a:extLst>
          </a:blip>
          <a:srcRect t="86553" r="48654" b="2374"/>
          <a:stretch/>
        </p:blipFill>
        <p:spPr>
          <a:xfrm>
            <a:off x="5608404" y="4109788"/>
            <a:ext cx="2435168" cy="540000"/>
          </a:xfrm>
          <a:prstGeom prst="rect">
            <a:avLst/>
          </a:prstGeom>
        </p:spPr>
      </p:pic>
    </p:spTree>
    <p:extLst>
      <p:ext uri="{BB962C8B-B14F-4D97-AF65-F5344CB8AC3E}">
        <p14:creationId xmlns:p14="http://schemas.microsoft.com/office/powerpoint/2010/main" val="3915605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EA2826-CEF4-4C1D-AAD1-6A54B2AEAA8B}"/>
              </a:ext>
            </a:extLst>
          </p:cNvPr>
          <p:cNvSpPr>
            <a:spLocks noGrp="1"/>
          </p:cNvSpPr>
          <p:nvPr>
            <p:ph type="dt" sz="half" idx="21"/>
          </p:nvPr>
        </p:nvSpPr>
        <p:spPr/>
        <p:txBody>
          <a:bodyPr/>
          <a:lstStyle/>
          <a:p>
            <a:pPr>
              <a:defRPr/>
            </a:pPr>
            <a:fld id="{2AE6F8C4-2D7F-41C7-A2DA-1B9B574A019F}" type="datetime1">
              <a:rPr lang="en-GB" smtClean="0"/>
              <a:pPr>
                <a:defRPr/>
              </a:pPr>
              <a:t>30/01/2019</a:t>
            </a:fld>
            <a:endParaRPr lang="en-GB" dirty="0"/>
          </a:p>
        </p:txBody>
      </p:sp>
      <p:sp>
        <p:nvSpPr>
          <p:cNvPr id="3" name="Slide Number Placeholder 2">
            <a:extLst>
              <a:ext uri="{FF2B5EF4-FFF2-40B4-BE49-F238E27FC236}">
                <a16:creationId xmlns:a16="http://schemas.microsoft.com/office/drawing/2014/main" id="{7CEB6ABA-B1BE-485F-967E-FBF9FA179DF6}"/>
              </a:ext>
            </a:extLst>
          </p:cNvPr>
          <p:cNvSpPr>
            <a:spLocks noGrp="1"/>
          </p:cNvSpPr>
          <p:nvPr>
            <p:ph type="sldNum" sz="quarter" idx="22"/>
          </p:nvPr>
        </p:nvSpPr>
        <p:spPr/>
        <p:txBody>
          <a:bodyPr/>
          <a:lstStyle/>
          <a:p>
            <a:pPr>
              <a:defRPr/>
            </a:pPr>
            <a:fld id="{7105BD0D-EBF5-429D-BD54-7FC942F384EC}" type="slidenum">
              <a:rPr lang="en-GB" altLang="en-US" smtClean="0"/>
              <a:pPr>
                <a:defRPr/>
              </a:pPr>
              <a:t>4</a:t>
            </a:fld>
            <a:endParaRPr lang="en-GB" altLang="en-US"/>
          </a:p>
        </p:txBody>
      </p:sp>
      <p:pic>
        <p:nvPicPr>
          <p:cNvPr id="4" name="Google Shape;331;p64">
            <a:extLst>
              <a:ext uri="{FF2B5EF4-FFF2-40B4-BE49-F238E27FC236}">
                <a16:creationId xmlns:a16="http://schemas.microsoft.com/office/drawing/2014/main" id="{72EE8751-1B1E-4C8E-A027-11E9985F4F49}"/>
              </a:ext>
            </a:extLst>
          </p:cNvPr>
          <p:cNvPicPr preferRelativeResize="0"/>
          <p:nvPr/>
        </p:nvPicPr>
        <p:blipFill rotWithShape="1">
          <a:blip r:embed="rId2">
            <a:alphaModFix/>
          </a:blip>
          <a:srcRect b="15624"/>
          <a:stretch/>
        </p:blipFill>
        <p:spPr>
          <a:xfrm>
            <a:off x="0" y="0"/>
            <a:ext cx="9144000" cy="5143500"/>
          </a:xfrm>
          <a:prstGeom prst="rect">
            <a:avLst/>
          </a:prstGeom>
          <a:noFill/>
          <a:ln>
            <a:noFill/>
          </a:ln>
        </p:spPr>
      </p:pic>
      <p:sp>
        <p:nvSpPr>
          <p:cNvPr id="5" name="Google Shape;336;p64">
            <a:extLst>
              <a:ext uri="{FF2B5EF4-FFF2-40B4-BE49-F238E27FC236}">
                <a16:creationId xmlns:a16="http://schemas.microsoft.com/office/drawing/2014/main" id="{052A625C-D791-4134-887A-B84E0A0042EA}"/>
              </a:ext>
            </a:extLst>
          </p:cNvPr>
          <p:cNvSpPr txBox="1"/>
          <p:nvPr/>
        </p:nvSpPr>
        <p:spPr>
          <a:xfrm>
            <a:off x="0" y="4569900"/>
            <a:ext cx="9144000" cy="5736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None/>
            </a:pPr>
            <a:r>
              <a:rPr lang="en" dirty="0">
                <a:solidFill>
                  <a:srgbClr val="FFFFFF"/>
                </a:solidFill>
                <a:latin typeface="Trebuchet MS"/>
                <a:ea typeface="Trebuchet MS"/>
                <a:cs typeface="Trebuchet MS"/>
                <a:sym typeface="Trebuchet MS"/>
              </a:rPr>
              <a:t>Neurohackweek 2016</a:t>
            </a:r>
            <a:endParaRPr dirty="0">
              <a:solidFill>
                <a:srgbClr val="FFFFFF"/>
              </a:solidFill>
              <a:latin typeface="Trebuchet MS"/>
              <a:ea typeface="Trebuchet MS"/>
              <a:cs typeface="Trebuchet MS"/>
              <a:sym typeface="Trebuchet MS"/>
            </a:endParaRPr>
          </a:p>
          <a:p>
            <a:pPr marL="0" lvl="0" indent="0" algn="l" rtl="0">
              <a:lnSpc>
                <a:spcPct val="120000"/>
              </a:lnSpc>
              <a:spcBef>
                <a:spcPts val="0"/>
              </a:spcBef>
              <a:spcAft>
                <a:spcPts val="0"/>
              </a:spcAft>
              <a:buNone/>
            </a:pPr>
            <a:r>
              <a:rPr lang="en" dirty="0">
                <a:solidFill>
                  <a:srgbClr val="FFFFFF"/>
                </a:solidFill>
                <a:latin typeface="Trebuchet MS"/>
                <a:ea typeface="Trebuchet MS"/>
                <a:cs typeface="Trebuchet MS"/>
                <a:sym typeface="Trebuchet MS"/>
              </a:rPr>
              <a:t>Photo credit: Chris Gorgolewski</a:t>
            </a:r>
            <a:endParaRPr dirty="0">
              <a:solidFill>
                <a:srgbClr val="FFFFFF"/>
              </a:solidFill>
              <a:latin typeface="Trebuchet MS"/>
              <a:ea typeface="Trebuchet MS"/>
              <a:cs typeface="Trebuchet MS"/>
              <a:sym typeface="Trebuchet MS"/>
            </a:endParaRPr>
          </a:p>
        </p:txBody>
      </p:sp>
      <p:sp>
        <p:nvSpPr>
          <p:cNvPr id="7" name="TextBox 6">
            <a:extLst>
              <a:ext uri="{FF2B5EF4-FFF2-40B4-BE49-F238E27FC236}">
                <a16:creationId xmlns:a16="http://schemas.microsoft.com/office/drawing/2014/main" id="{F07807E1-5B2E-476E-8414-2FAA90C71BE0}"/>
              </a:ext>
            </a:extLst>
          </p:cNvPr>
          <p:cNvSpPr txBox="1"/>
          <p:nvPr/>
        </p:nvSpPr>
        <p:spPr>
          <a:xfrm>
            <a:off x="-16042" y="1491631"/>
            <a:ext cx="3363906" cy="3652164"/>
          </a:xfrm>
          <a:prstGeom prst="rect">
            <a:avLst/>
          </a:prstGeom>
          <a:solidFill>
            <a:schemeClr val="tx1">
              <a:lumMod val="50000"/>
              <a:lumOff val="50000"/>
            </a:schemeClr>
          </a:solidFill>
        </p:spPr>
        <p:txBody>
          <a:bodyPr wrap="square" lIns="108000" tIns="72000" rIns="108000" bIns="72000" rtlCol="0" anchor="ctr">
            <a:noAutofit/>
          </a:bodyPr>
          <a:lstStyle/>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lang="en-GB" b="1" dirty="0">
                <a:solidFill>
                  <a:schemeClr val="bg2"/>
                </a:solidFill>
                <a:latin typeface="+mn-lt"/>
                <a:cs typeface="+mn-cs"/>
              </a:rPr>
              <a:t>BSc Physics</a:t>
            </a:r>
          </a:p>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kumimoji="0" lang="en-GB" b="1" i="0" u="none" strike="noStrike" kern="1200" cap="none" spc="0" normalizeH="0" baseline="0" noProof="0" dirty="0">
                <a:ln>
                  <a:noFill/>
                </a:ln>
                <a:solidFill>
                  <a:schemeClr val="bg2"/>
                </a:solidFill>
                <a:effectLst/>
                <a:uLnTx/>
                <a:uFillTx/>
                <a:latin typeface="+mn-lt"/>
                <a:ea typeface="+mn-ea"/>
                <a:cs typeface="+mn-cs"/>
              </a:rPr>
              <a:t>MS</a:t>
            </a:r>
            <a:r>
              <a:rPr lang="en-GB" b="1" dirty="0">
                <a:solidFill>
                  <a:schemeClr val="bg2"/>
                </a:solidFill>
                <a:latin typeface="+mn-lt"/>
                <a:cs typeface="+mn-cs"/>
              </a:rPr>
              <a:t>c Medical Physics</a:t>
            </a:r>
          </a:p>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kumimoji="0" lang="en-GB" b="1" i="0" u="none" strike="noStrike" kern="1200" cap="none" spc="0" normalizeH="0" baseline="0" noProof="0" dirty="0">
                <a:ln>
                  <a:noFill/>
                </a:ln>
                <a:solidFill>
                  <a:schemeClr val="bg2"/>
                </a:solidFill>
                <a:effectLst/>
                <a:uLnTx/>
                <a:uFillTx/>
                <a:latin typeface="+mn-lt"/>
                <a:ea typeface="+mn-ea"/>
                <a:cs typeface="+mn-cs"/>
              </a:rPr>
              <a:t>PhD Neuroscience</a:t>
            </a:r>
          </a:p>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lang="en-GB" b="1" dirty="0">
                <a:solidFill>
                  <a:schemeClr val="bg2"/>
                </a:solidFill>
                <a:latin typeface="+mn-lt"/>
                <a:cs typeface="+mn-cs"/>
              </a:rPr>
              <a:t>Postdoc Dept Psychiatry, Cambridge</a:t>
            </a:r>
          </a:p>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kumimoji="0" lang="en-GB" b="1" i="0" u="none" strike="noStrike" kern="1200" cap="none" spc="0" normalizeH="0" baseline="0" noProof="0" dirty="0">
                <a:ln>
                  <a:noFill/>
                </a:ln>
                <a:solidFill>
                  <a:schemeClr val="bg2"/>
                </a:solidFill>
                <a:effectLst/>
                <a:uLnTx/>
                <a:uFillTx/>
                <a:latin typeface="+mn-lt"/>
                <a:ea typeface="+mn-ea"/>
                <a:cs typeface="+mn-cs"/>
              </a:rPr>
              <a:t>Mozilla Fellow for Science</a:t>
            </a:r>
          </a:p>
          <a:p>
            <a:pPr marL="285750" marR="0" indent="-285750" defTabSz="914400" rtl="0" eaLnBrk="1" fontAlgn="auto" latinLnBrk="0" hangingPunct="1">
              <a:lnSpc>
                <a:spcPct val="100000"/>
              </a:lnSpc>
              <a:spcBef>
                <a:spcPts val="600"/>
              </a:spcBef>
              <a:spcAft>
                <a:spcPts val="0"/>
              </a:spcAft>
              <a:buClrTx/>
              <a:buSzTx/>
              <a:buFont typeface="Arial" panose="020B0604020202020204" pitchFamily="34" charset="0"/>
              <a:buChar char="•"/>
              <a:tabLst/>
            </a:pPr>
            <a:r>
              <a:rPr kumimoji="0" lang="en-GB" b="1" i="0" u="none" strike="noStrike" kern="1200" cap="none" spc="0" normalizeH="0" baseline="0" noProof="0" dirty="0">
                <a:ln>
                  <a:noFill/>
                </a:ln>
                <a:solidFill>
                  <a:schemeClr val="bg2"/>
                </a:solidFill>
                <a:effectLst/>
                <a:uLnTx/>
                <a:uFillTx/>
                <a:latin typeface="+mn-lt"/>
                <a:ea typeface="+mn-ea"/>
                <a:cs typeface="+mn-cs"/>
              </a:rPr>
              <a:t>Research fellow Alan </a:t>
            </a:r>
            <a:r>
              <a:rPr lang="en-GB" b="1" dirty="0">
                <a:solidFill>
                  <a:schemeClr val="bg2"/>
                </a:solidFill>
                <a:latin typeface="+mn-lt"/>
                <a:cs typeface="+mn-cs"/>
              </a:rPr>
              <a:t>Turing Institute &amp; senior research associate Dept Psychiatry</a:t>
            </a:r>
            <a:endParaRPr kumimoji="0" lang="en-GB" b="1" i="0" u="none" strike="noStrike" kern="1200" cap="none" spc="0" normalizeH="0" baseline="0" noProof="0" dirty="0">
              <a:ln>
                <a:noFill/>
              </a:ln>
              <a:solidFill>
                <a:schemeClr val="bg2"/>
              </a:solidFill>
              <a:effectLst/>
              <a:uLnTx/>
              <a:uFillTx/>
              <a:latin typeface="+mn-lt"/>
              <a:cs typeface="+mn-cs"/>
            </a:endParaRPr>
          </a:p>
        </p:txBody>
      </p:sp>
    </p:spTree>
    <p:extLst>
      <p:ext uri="{BB962C8B-B14F-4D97-AF65-F5344CB8AC3E}">
        <p14:creationId xmlns:p14="http://schemas.microsoft.com/office/powerpoint/2010/main" val="229127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front of a crowd posing for the camera&#10;&#10;Description automatically generated">
            <a:extLst>
              <a:ext uri="{FF2B5EF4-FFF2-40B4-BE49-F238E27FC236}">
                <a16:creationId xmlns:a16="http://schemas.microsoft.com/office/drawing/2014/main" id="{7283A634-2677-4C65-A096-E9253996C50A}"/>
              </a:ext>
            </a:extLst>
          </p:cNvPr>
          <p:cNvPicPr>
            <a:picLocks noChangeAspect="1"/>
          </p:cNvPicPr>
          <p:nvPr/>
        </p:nvPicPr>
        <p:blipFill rotWithShape="1">
          <a:blip r:embed="rId2">
            <a:extLst>
              <a:ext uri="{28A0092B-C50C-407E-A947-70E740481C1C}">
                <a14:useLocalDpi xmlns:a14="http://schemas.microsoft.com/office/drawing/2010/main" val="0"/>
              </a:ext>
            </a:extLst>
          </a:blip>
          <a:srcRect t="11585" b="13163"/>
          <a:stretch/>
        </p:blipFill>
        <p:spPr>
          <a:xfrm>
            <a:off x="0" y="0"/>
            <a:ext cx="9143999" cy="5160764"/>
          </a:xfrm>
          <a:prstGeom prst="rect">
            <a:avLst/>
          </a:prstGeom>
        </p:spPr>
      </p:pic>
      <p:sp>
        <p:nvSpPr>
          <p:cNvPr id="4" name="Date Placeholder 3">
            <a:extLst>
              <a:ext uri="{FF2B5EF4-FFF2-40B4-BE49-F238E27FC236}">
                <a16:creationId xmlns:a16="http://schemas.microsoft.com/office/drawing/2014/main" id="{86E47071-2645-4C76-93A9-68E0D1DE0AD6}"/>
              </a:ext>
            </a:extLst>
          </p:cNvPr>
          <p:cNvSpPr>
            <a:spLocks noGrp="1"/>
          </p:cNvSpPr>
          <p:nvPr>
            <p:ph type="dt" sz="half" idx="21"/>
          </p:nvPr>
        </p:nvSpPr>
        <p:spPr/>
        <p:txBody>
          <a:bodyPr/>
          <a:lstStyle/>
          <a:p>
            <a:pPr>
              <a:defRPr/>
            </a:pPr>
            <a:fld id="{865C08DA-D09C-43A5-8C8B-653F36EFF964}" type="datetime1">
              <a:rPr lang="en-GB" smtClean="0"/>
              <a:pPr>
                <a:defRPr/>
              </a:pPr>
              <a:t>30/01/2019</a:t>
            </a:fld>
            <a:endParaRPr lang="en-GB" dirty="0"/>
          </a:p>
        </p:txBody>
      </p:sp>
      <p:sp>
        <p:nvSpPr>
          <p:cNvPr id="8" name="Rectangle 7">
            <a:extLst>
              <a:ext uri="{FF2B5EF4-FFF2-40B4-BE49-F238E27FC236}">
                <a16:creationId xmlns:a16="http://schemas.microsoft.com/office/drawing/2014/main" id="{F961A4A9-86AC-482F-81C6-BA74F4B9B2E5}"/>
              </a:ext>
            </a:extLst>
          </p:cNvPr>
          <p:cNvSpPr/>
          <p:nvPr/>
        </p:nvSpPr>
        <p:spPr>
          <a:xfrm>
            <a:off x="0" y="4688834"/>
            <a:ext cx="9143999" cy="369332"/>
          </a:xfrm>
          <a:prstGeom prst="rect">
            <a:avLst/>
          </a:prstGeom>
          <a:noFill/>
        </p:spPr>
        <p:txBody>
          <a:bodyPr wrap="square" anchor="ctr">
            <a:spAutoFit/>
          </a:bodyPr>
          <a:lstStyle/>
          <a:p>
            <a:r>
              <a:rPr lang="en-GB" dirty="0">
                <a:solidFill>
                  <a:schemeClr val="bg1"/>
                </a:solidFill>
                <a:latin typeface="+mj-lt"/>
              </a:rPr>
              <a:t>https://neurohackademy.org/apply</a:t>
            </a:r>
          </a:p>
        </p:txBody>
      </p:sp>
      <p:sp>
        <p:nvSpPr>
          <p:cNvPr id="10" name="TextBox 9">
            <a:extLst>
              <a:ext uri="{FF2B5EF4-FFF2-40B4-BE49-F238E27FC236}">
                <a16:creationId xmlns:a16="http://schemas.microsoft.com/office/drawing/2014/main" id="{6880B6EB-C2A2-4198-A1CC-7134300F5AF6}"/>
              </a:ext>
            </a:extLst>
          </p:cNvPr>
          <p:cNvSpPr txBox="1"/>
          <p:nvPr/>
        </p:nvSpPr>
        <p:spPr>
          <a:xfrm>
            <a:off x="3680791" y="3926284"/>
            <a:ext cx="5436096" cy="1234480"/>
          </a:xfrm>
          <a:prstGeom prst="rect">
            <a:avLst/>
          </a:prstGeom>
          <a:solidFill>
            <a:srgbClr val="A6A6A6">
              <a:alpha val="50196"/>
            </a:srgbClr>
          </a:solidFill>
        </p:spPr>
        <p:txBody>
          <a:bodyPr wrap="square" lIns="108000" tIns="72000" rIns="108000" bIns="72000" rtlCol="0" anchor="ctr">
            <a:noAutofit/>
          </a:bodyPr>
          <a:lstStyle/>
          <a:p>
            <a:pPr marR="0" algn="r" defTabSz="914400" rtl="0" eaLnBrk="1" fontAlgn="auto" latinLnBrk="0" hangingPunct="1">
              <a:lnSpc>
                <a:spcPct val="100000"/>
              </a:lnSpc>
              <a:spcBef>
                <a:spcPts val="600"/>
              </a:spcBef>
              <a:spcAft>
                <a:spcPts val="0"/>
              </a:spcAft>
              <a:buClrTx/>
              <a:buSzTx/>
              <a:tabLst/>
            </a:pPr>
            <a:r>
              <a:rPr lang="en-GB" sz="3600" b="1" i="1" dirty="0">
                <a:solidFill>
                  <a:schemeClr val="accent3"/>
                </a:solidFill>
                <a:latin typeface="+mn-lt"/>
                <a:cs typeface="+mn-cs"/>
              </a:rPr>
              <a:t>How can we incentivise team science?</a:t>
            </a:r>
            <a:endParaRPr kumimoji="0" lang="en-GB" sz="3600" b="1" i="1" u="none" strike="noStrike" kern="1200" cap="none" spc="0" normalizeH="0" baseline="0" noProof="0" dirty="0">
              <a:ln>
                <a:noFill/>
              </a:ln>
              <a:solidFill>
                <a:schemeClr val="accent3"/>
              </a:solidFill>
              <a:effectLst/>
              <a:uLnTx/>
              <a:uFillTx/>
              <a:latin typeface="+mn-lt"/>
              <a:cs typeface="+mn-cs"/>
            </a:endParaRPr>
          </a:p>
        </p:txBody>
      </p:sp>
    </p:spTree>
    <p:extLst>
      <p:ext uri="{BB962C8B-B14F-4D97-AF65-F5344CB8AC3E}">
        <p14:creationId xmlns:p14="http://schemas.microsoft.com/office/powerpoint/2010/main" val="68851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BD91-0E1F-444A-976E-F9B535E01CD3}"/>
              </a:ext>
            </a:extLst>
          </p:cNvPr>
          <p:cNvSpPr>
            <a:spLocks noGrp="1"/>
          </p:cNvSpPr>
          <p:nvPr>
            <p:ph type="title"/>
          </p:nvPr>
        </p:nvSpPr>
        <p:spPr/>
        <p:txBody>
          <a:bodyPr/>
          <a:lstStyle/>
          <a:p>
            <a:r>
              <a:rPr lang="en-GB" dirty="0"/>
              <a:t>Open is so much more than reproducible</a:t>
            </a:r>
          </a:p>
        </p:txBody>
      </p:sp>
      <p:sp>
        <p:nvSpPr>
          <p:cNvPr id="3" name="Date Placeholder 2">
            <a:extLst>
              <a:ext uri="{FF2B5EF4-FFF2-40B4-BE49-F238E27FC236}">
                <a16:creationId xmlns:a16="http://schemas.microsoft.com/office/drawing/2014/main" id="{AED32357-24B8-40EA-AB58-83F3D3D12C04}"/>
              </a:ext>
            </a:extLst>
          </p:cNvPr>
          <p:cNvSpPr>
            <a:spLocks noGrp="1"/>
          </p:cNvSpPr>
          <p:nvPr>
            <p:ph type="dt" sz="half" idx="15"/>
          </p:nvPr>
        </p:nvSpPr>
        <p:spPr/>
        <p:txBody>
          <a:bodyPr/>
          <a:lstStyle/>
          <a:p>
            <a:pPr>
              <a:defRPr/>
            </a:pPr>
            <a:fld id="{FA344FEF-6268-4FBA-80BF-49F171E1319F}" type="datetime1">
              <a:rPr lang="en-GB" smtClean="0"/>
              <a:pPr>
                <a:defRPr/>
              </a:pPr>
              <a:t>30/01/2019</a:t>
            </a:fld>
            <a:endParaRPr lang="en-GB" dirty="0"/>
          </a:p>
        </p:txBody>
      </p:sp>
      <p:sp>
        <p:nvSpPr>
          <p:cNvPr id="4" name="Slide Number Placeholder 3">
            <a:extLst>
              <a:ext uri="{FF2B5EF4-FFF2-40B4-BE49-F238E27FC236}">
                <a16:creationId xmlns:a16="http://schemas.microsoft.com/office/drawing/2014/main" id="{6523B250-B7E3-4BC9-9A62-AB7EDBB06513}"/>
              </a:ext>
            </a:extLst>
          </p:cNvPr>
          <p:cNvSpPr>
            <a:spLocks noGrp="1"/>
          </p:cNvSpPr>
          <p:nvPr>
            <p:ph type="sldNum" sz="quarter" idx="16"/>
          </p:nvPr>
        </p:nvSpPr>
        <p:spPr/>
        <p:txBody>
          <a:bodyPr/>
          <a:lstStyle/>
          <a:p>
            <a:pPr>
              <a:defRPr/>
            </a:pPr>
            <a:fld id="{0723F4AA-6BDB-435B-B70F-96D631AC163B}" type="slidenum">
              <a:rPr lang="en-GB" altLang="en-US" smtClean="0"/>
              <a:pPr>
                <a:defRPr/>
              </a:pPr>
              <a:t>41</a:t>
            </a:fld>
            <a:endParaRPr lang="en-GB" altLang="en-US"/>
          </a:p>
        </p:txBody>
      </p:sp>
      <p:sp>
        <p:nvSpPr>
          <p:cNvPr id="6" name="Rectangle 5">
            <a:extLst>
              <a:ext uri="{FF2B5EF4-FFF2-40B4-BE49-F238E27FC236}">
                <a16:creationId xmlns:a16="http://schemas.microsoft.com/office/drawing/2014/main" id="{F9CFF914-85F8-474D-8343-7AFB9842CEBA}"/>
              </a:ext>
            </a:extLst>
          </p:cNvPr>
          <p:cNvSpPr/>
          <p:nvPr/>
        </p:nvSpPr>
        <p:spPr>
          <a:xfrm>
            <a:off x="0" y="4515966"/>
            <a:ext cx="9144000"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oogle Shape;347;p65">
            <a:extLst>
              <a:ext uri="{FF2B5EF4-FFF2-40B4-BE49-F238E27FC236}">
                <a16:creationId xmlns:a16="http://schemas.microsoft.com/office/drawing/2014/main" id="{A39C2B90-FD72-4082-9FEE-4BE296BB61E0}"/>
              </a:ext>
            </a:extLst>
          </p:cNvPr>
          <p:cNvPicPr preferRelativeResize="0"/>
          <p:nvPr/>
        </p:nvPicPr>
        <p:blipFill>
          <a:blip r:embed="rId2">
            <a:clrChange>
              <a:clrFrom>
                <a:srgbClr val="FFFFFF"/>
              </a:clrFrom>
              <a:clrTo>
                <a:srgbClr val="FFFFFF">
                  <a:alpha val="0"/>
                </a:srgbClr>
              </a:clrTo>
            </a:clrChange>
          </a:blip>
          <a:stretch>
            <a:fillRect/>
          </a:stretch>
        </p:blipFill>
        <p:spPr>
          <a:xfrm>
            <a:off x="946994" y="948298"/>
            <a:ext cx="7250012" cy="4195202"/>
          </a:xfrm>
          <a:prstGeom prst="rect">
            <a:avLst/>
          </a:prstGeom>
          <a:noFill/>
          <a:ln>
            <a:noFill/>
          </a:ln>
        </p:spPr>
      </p:pic>
    </p:spTree>
    <p:extLst>
      <p:ext uri="{BB962C8B-B14F-4D97-AF65-F5344CB8AC3E}">
        <p14:creationId xmlns:p14="http://schemas.microsoft.com/office/powerpoint/2010/main" val="86809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8"/>
          <p:cNvSpPr/>
          <p:nvPr/>
        </p:nvSpPr>
        <p:spPr>
          <a:xfrm>
            <a:off x="-64150" y="0"/>
            <a:ext cx="9240300" cy="380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108"/>
          <p:cNvPicPr preferRelativeResize="0"/>
          <p:nvPr/>
        </p:nvPicPr>
        <p:blipFill>
          <a:blip r:embed="rId3">
            <a:alphaModFix/>
          </a:blip>
          <a:stretch>
            <a:fillRect/>
          </a:stretch>
        </p:blipFill>
        <p:spPr>
          <a:xfrm>
            <a:off x="949620" y="0"/>
            <a:ext cx="7244760" cy="3803501"/>
          </a:xfrm>
          <a:prstGeom prst="rect">
            <a:avLst/>
          </a:prstGeom>
          <a:noFill/>
          <a:ln>
            <a:noFill/>
          </a:ln>
        </p:spPr>
      </p:pic>
      <p:sp>
        <p:nvSpPr>
          <p:cNvPr id="3" name="Rectangle 2">
            <a:extLst>
              <a:ext uri="{FF2B5EF4-FFF2-40B4-BE49-F238E27FC236}">
                <a16:creationId xmlns:a16="http://schemas.microsoft.com/office/drawing/2014/main" id="{692B3B05-851C-4DE8-9D95-ADC2646E7AF6}"/>
              </a:ext>
            </a:extLst>
          </p:cNvPr>
          <p:cNvSpPr/>
          <p:nvPr/>
        </p:nvSpPr>
        <p:spPr>
          <a:xfrm>
            <a:off x="0" y="3803400"/>
            <a:ext cx="9144000" cy="134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Google Shape;697;p108"/>
          <p:cNvSpPr txBox="1"/>
          <p:nvPr/>
        </p:nvSpPr>
        <p:spPr>
          <a:xfrm>
            <a:off x="462750" y="3960325"/>
            <a:ext cx="8218500" cy="811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u="sng" dirty="0">
                <a:solidFill>
                  <a:schemeClr val="bg2"/>
                </a:solidFill>
                <a:latin typeface="+mj-lt"/>
                <a:ea typeface="Trebuchet MS"/>
                <a:cs typeface="Trebuchet MS"/>
                <a:sym typeface="Trebuchet MS"/>
                <a:hlinkClick r:id="rId4">
                  <a:extLst>
                    <a:ext uri="{A12FA001-AC4F-418D-AE19-62706E023703}">
                      <ahyp:hlinkClr xmlns:ahyp="http://schemas.microsoft.com/office/drawing/2018/hyperlinkcolor" val="tx"/>
                    </a:ext>
                  </a:extLst>
                </a:hlinkClick>
              </a:rPr>
              <a:t>https://medium.com/@penguinpress/an-excerpt-from-how-not-to-be-wrong-by-jordan-ellenberg-664e708cfc3d</a:t>
            </a:r>
            <a:r>
              <a:rPr lang="en" sz="1800" b="1" dirty="0">
                <a:solidFill>
                  <a:schemeClr val="bg2"/>
                </a:solidFill>
                <a:latin typeface="+mj-lt"/>
                <a:ea typeface="Trebuchet MS"/>
                <a:cs typeface="Trebuchet MS"/>
                <a:sym typeface="Trebuchet MS"/>
              </a:rPr>
              <a:t> </a:t>
            </a:r>
            <a:endParaRPr sz="1800" b="1" dirty="0">
              <a:solidFill>
                <a:schemeClr val="bg2"/>
              </a:solidFill>
              <a:latin typeface="+mj-lt"/>
              <a:ea typeface="Trebuchet MS"/>
              <a:cs typeface="Trebuchet MS"/>
              <a:sym typeface="Trebuchet MS"/>
            </a:endParaRPr>
          </a:p>
        </p:txBody>
      </p:sp>
      <p:pic>
        <p:nvPicPr>
          <p:cNvPr id="7" name="Google Shape;24;p4">
            <a:extLst>
              <a:ext uri="{FF2B5EF4-FFF2-40B4-BE49-F238E27FC236}">
                <a16:creationId xmlns:a16="http://schemas.microsoft.com/office/drawing/2014/main" id="{1A70E350-D94D-4709-AA49-D7D04C5CDA15}"/>
              </a:ext>
            </a:extLst>
          </p:cNvPr>
          <p:cNvPicPr preferRelativeResize="0">
            <a:picLocks noChangeAspect="1"/>
          </p:cNvPicPr>
          <p:nvPr/>
        </p:nvPicPr>
        <p:blipFill>
          <a:blip r:embed="rId5">
            <a:alphaModFix/>
          </a:blip>
          <a:stretch>
            <a:fillRect/>
          </a:stretch>
        </p:blipFill>
        <p:spPr>
          <a:xfrm>
            <a:off x="7740000" y="4680000"/>
            <a:ext cx="1197269" cy="343200"/>
          </a:xfrm>
          <a:prstGeom prst="rect">
            <a:avLst/>
          </a:prstGeom>
          <a:noFill/>
          <a:ln>
            <a:noFill/>
          </a:ln>
        </p:spPr>
      </p:pic>
      <p:sp>
        <p:nvSpPr>
          <p:cNvPr id="4" name="Rectangle 3">
            <a:extLst>
              <a:ext uri="{FF2B5EF4-FFF2-40B4-BE49-F238E27FC236}">
                <a16:creationId xmlns:a16="http://schemas.microsoft.com/office/drawing/2014/main" id="{484D9679-4EC3-4409-BAE0-A1F97B2A66FA}"/>
              </a:ext>
            </a:extLst>
          </p:cNvPr>
          <p:cNvSpPr/>
          <p:nvPr/>
        </p:nvSpPr>
        <p:spPr>
          <a:xfrm>
            <a:off x="0" y="4774168"/>
            <a:ext cx="5508104" cy="369332"/>
          </a:xfrm>
          <a:prstGeom prst="rect">
            <a:avLst/>
          </a:prstGeom>
        </p:spPr>
        <p:txBody>
          <a:bodyPr wrap="square" anchor="ctr">
            <a:spAutoFit/>
          </a:bodyPr>
          <a:lstStyle/>
          <a:p>
            <a:pPr lvl="0">
              <a:spcBef>
                <a:spcPts val="0"/>
              </a:spcBef>
              <a:spcAft>
                <a:spcPts val="0"/>
              </a:spcAft>
            </a:pPr>
            <a:r>
              <a:rPr lang="en-GB" dirty="0">
                <a:solidFill>
                  <a:schemeClr val="bg1"/>
                </a:solidFill>
                <a:hlinkClick r:id="rId6">
                  <a:extLst>
                    <a:ext uri="{A12FA001-AC4F-418D-AE19-62706E023703}">
                      <ahyp:hlinkClr xmlns:ahyp="http://schemas.microsoft.com/office/drawing/2018/hyperlinkcolor" val="tx"/>
                    </a:ext>
                  </a:extLst>
                </a:hlinkClick>
              </a:rPr>
              <a:t>https://doi.org/</a:t>
            </a:r>
            <a:r>
              <a:rPr lang="en-GB" dirty="0">
                <a:solidFill>
                  <a:schemeClr val="bg1"/>
                </a:solidFill>
                <a:hlinkClick r:id="rId7">
                  <a:extLst>
                    <a:ext uri="{A12FA001-AC4F-418D-AE19-62706E023703}">
                      <ahyp:hlinkClr xmlns:ahyp="http://schemas.microsoft.com/office/drawing/2018/hyperlinkcolor" val="tx"/>
                    </a:ext>
                  </a:extLst>
                </a:hlinkClick>
              </a:rPr>
              <a:t>10.6084/m9.figshare.7564682</a:t>
            </a:r>
            <a:endParaRPr lang="en-GB"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8"/>
          <p:cNvSpPr/>
          <p:nvPr/>
        </p:nvSpPr>
        <p:spPr>
          <a:xfrm>
            <a:off x="-64150" y="0"/>
            <a:ext cx="9240300" cy="380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108"/>
          <p:cNvPicPr preferRelativeResize="0"/>
          <p:nvPr/>
        </p:nvPicPr>
        <p:blipFill>
          <a:blip r:embed="rId3">
            <a:alphaModFix/>
          </a:blip>
          <a:stretch>
            <a:fillRect/>
          </a:stretch>
        </p:blipFill>
        <p:spPr>
          <a:xfrm>
            <a:off x="949620" y="0"/>
            <a:ext cx="7244760" cy="3803501"/>
          </a:xfrm>
          <a:prstGeom prst="rect">
            <a:avLst/>
          </a:prstGeom>
          <a:noFill/>
          <a:ln>
            <a:noFill/>
          </a:ln>
        </p:spPr>
      </p:pic>
      <p:sp>
        <p:nvSpPr>
          <p:cNvPr id="3" name="Rectangle 2">
            <a:extLst>
              <a:ext uri="{FF2B5EF4-FFF2-40B4-BE49-F238E27FC236}">
                <a16:creationId xmlns:a16="http://schemas.microsoft.com/office/drawing/2014/main" id="{692B3B05-851C-4DE8-9D95-ADC2646E7AF6}"/>
              </a:ext>
            </a:extLst>
          </p:cNvPr>
          <p:cNvSpPr/>
          <p:nvPr/>
        </p:nvSpPr>
        <p:spPr>
          <a:xfrm>
            <a:off x="0" y="3803400"/>
            <a:ext cx="9144000" cy="134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7" name="Google Shape;697;p108"/>
          <p:cNvSpPr txBox="1"/>
          <p:nvPr/>
        </p:nvSpPr>
        <p:spPr>
          <a:xfrm>
            <a:off x="462750" y="3960325"/>
            <a:ext cx="8218500" cy="811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u="sng" dirty="0">
                <a:solidFill>
                  <a:schemeClr val="bg2"/>
                </a:solidFill>
                <a:latin typeface="+mj-lt"/>
                <a:ea typeface="Trebuchet MS"/>
                <a:cs typeface="Trebuchet MS"/>
                <a:sym typeface="Trebuchet MS"/>
                <a:hlinkClick r:id="rId4">
                  <a:extLst>
                    <a:ext uri="{A12FA001-AC4F-418D-AE19-62706E023703}">
                      <ahyp:hlinkClr xmlns:ahyp="http://schemas.microsoft.com/office/drawing/2018/hyperlinkcolor" val="tx"/>
                    </a:ext>
                  </a:extLst>
                </a:hlinkClick>
              </a:rPr>
              <a:t>https://medium.com/@penguinpress/an-excerpt-from-how-not-to-be-wrong-by-jordan-ellenberg-664e708cfc3d</a:t>
            </a:r>
            <a:r>
              <a:rPr lang="en" sz="1800" b="1" dirty="0">
                <a:solidFill>
                  <a:schemeClr val="bg2"/>
                </a:solidFill>
                <a:latin typeface="+mj-lt"/>
                <a:ea typeface="Trebuchet MS"/>
                <a:cs typeface="Trebuchet MS"/>
                <a:sym typeface="Trebuchet MS"/>
              </a:rPr>
              <a:t> </a:t>
            </a:r>
            <a:endParaRPr sz="1800" b="1" dirty="0">
              <a:solidFill>
                <a:schemeClr val="bg2"/>
              </a:solidFill>
              <a:latin typeface="+mj-lt"/>
              <a:ea typeface="Trebuchet MS"/>
              <a:cs typeface="Trebuchet MS"/>
              <a:sym typeface="Trebuchet MS"/>
            </a:endParaRPr>
          </a:p>
        </p:txBody>
      </p:sp>
      <p:pic>
        <p:nvPicPr>
          <p:cNvPr id="7" name="Google Shape;24;p4">
            <a:extLst>
              <a:ext uri="{FF2B5EF4-FFF2-40B4-BE49-F238E27FC236}">
                <a16:creationId xmlns:a16="http://schemas.microsoft.com/office/drawing/2014/main" id="{1A70E350-D94D-4709-AA49-D7D04C5CDA15}"/>
              </a:ext>
            </a:extLst>
          </p:cNvPr>
          <p:cNvPicPr preferRelativeResize="0">
            <a:picLocks noChangeAspect="1"/>
          </p:cNvPicPr>
          <p:nvPr/>
        </p:nvPicPr>
        <p:blipFill>
          <a:blip r:embed="rId5">
            <a:alphaModFix/>
          </a:blip>
          <a:stretch>
            <a:fillRect/>
          </a:stretch>
        </p:blipFill>
        <p:spPr>
          <a:xfrm>
            <a:off x="7740000" y="4680000"/>
            <a:ext cx="1197269" cy="343200"/>
          </a:xfrm>
          <a:prstGeom prst="rect">
            <a:avLst/>
          </a:prstGeom>
          <a:noFill/>
          <a:ln>
            <a:noFill/>
          </a:ln>
        </p:spPr>
      </p:pic>
      <p:sp>
        <p:nvSpPr>
          <p:cNvPr id="4" name="Rectangle 3">
            <a:extLst>
              <a:ext uri="{FF2B5EF4-FFF2-40B4-BE49-F238E27FC236}">
                <a16:creationId xmlns:a16="http://schemas.microsoft.com/office/drawing/2014/main" id="{484D9679-4EC3-4409-BAE0-A1F97B2A66FA}"/>
              </a:ext>
            </a:extLst>
          </p:cNvPr>
          <p:cNvSpPr/>
          <p:nvPr/>
        </p:nvSpPr>
        <p:spPr>
          <a:xfrm>
            <a:off x="0" y="4774168"/>
            <a:ext cx="5508104" cy="369332"/>
          </a:xfrm>
          <a:prstGeom prst="rect">
            <a:avLst/>
          </a:prstGeom>
        </p:spPr>
        <p:txBody>
          <a:bodyPr wrap="square" anchor="ctr">
            <a:spAutoFit/>
          </a:bodyPr>
          <a:lstStyle/>
          <a:p>
            <a:pPr lvl="0">
              <a:spcBef>
                <a:spcPts val="0"/>
              </a:spcBef>
              <a:spcAft>
                <a:spcPts val="0"/>
              </a:spcAft>
            </a:pPr>
            <a:r>
              <a:rPr lang="en-GB" dirty="0">
                <a:solidFill>
                  <a:schemeClr val="bg1"/>
                </a:solidFill>
                <a:hlinkClick r:id="rId6">
                  <a:extLst>
                    <a:ext uri="{A12FA001-AC4F-418D-AE19-62706E023703}">
                      <ahyp:hlinkClr xmlns:ahyp="http://schemas.microsoft.com/office/drawing/2018/hyperlinkcolor" val="tx"/>
                    </a:ext>
                  </a:extLst>
                </a:hlinkClick>
              </a:rPr>
              <a:t>https://doi.org/</a:t>
            </a:r>
            <a:r>
              <a:rPr lang="en-GB" dirty="0">
                <a:solidFill>
                  <a:schemeClr val="bg1"/>
                </a:solidFill>
                <a:hlinkClick r:id="rId7">
                  <a:extLst>
                    <a:ext uri="{A12FA001-AC4F-418D-AE19-62706E023703}">
                      <ahyp:hlinkClr xmlns:ahyp="http://schemas.microsoft.com/office/drawing/2018/hyperlinkcolor" val="tx"/>
                    </a:ext>
                  </a:extLst>
                </a:hlinkClick>
              </a:rPr>
              <a:t>10.6084/m9.figshare.7564682</a:t>
            </a:r>
            <a:endParaRPr lang="en-GB" dirty="0">
              <a:solidFill>
                <a:schemeClr val="bg1"/>
              </a:solidFill>
            </a:endParaRPr>
          </a:p>
        </p:txBody>
      </p:sp>
      <p:pic>
        <p:nvPicPr>
          <p:cNvPr id="8" name="Google Shape;708;p109">
            <a:extLst>
              <a:ext uri="{FF2B5EF4-FFF2-40B4-BE49-F238E27FC236}">
                <a16:creationId xmlns:a16="http://schemas.microsoft.com/office/drawing/2014/main" id="{26A737F6-CF15-4D01-839F-D5119E10AFCC}"/>
              </a:ext>
            </a:extLst>
          </p:cNvPr>
          <p:cNvPicPr preferRelativeResize="0"/>
          <p:nvPr/>
        </p:nvPicPr>
        <p:blipFill>
          <a:blip r:embed="rId8">
            <a:alphaModFix/>
          </a:blip>
          <a:stretch>
            <a:fillRect/>
          </a:stretch>
        </p:blipFill>
        <p:spPr>
          <a:xfrm>
            <a:off x="812175" y="2470762"/>
            <a:ext cx="7487675" cy="929125"/>
          </a:xfrm>
          <a:prstGeom prst="rect">
            <a:avLst/>
          </a:prstGeom>
          <a:noFill/>
          <a:ln>
            <a:noFill/>
          </a:ln>
        </p:spPr>
      </p:pic>
    </p:spTree>
    <p:extLst>
      <p:ext uri="{BB962C8B-B14F-4D97-AF65-F5344CB8AC3E}">
        <p14:creationId xmlns:p14="http://schemas.microsoft.com/office/powerpoint/2010/main" val="2260735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C1986F-33A8-42E9-A27F-605285289AC3}"/>
              </a:ext>
            </a:extLst>
          </p:cNvPr>
          <p:cNvSpPr>
            <a:spLocks noGrp="1"/>
          </p:cNvSpPr>
          <p:nvPr>
            <p:ph type="dt" sz="half" idx="15"/>
          </p:nvPr>
        </p:nvSpPr>
        <p:spPr/>
        <p:txBody>
          <a:bodyPr/>
          <a:lstStyle/>
          <a:p>
            <a:pPr>
              <a:defRPr/>
            </a:pPr>
            <a:endParaRPr lang="en-GB" dirty="0"/>
          </a:p>
        </p:txBody>
      </p:sp>
      <p:sp>
        <p:nvSpPr>
          <p:cNvPr id="4" name="Slide Number Placeholder 3">
            <a:extLst>
              <a:ext uri="{FF2B5EF4-FFF2-40B4-BE49-F238E27FC236}">
                <a16:creationId xmlns:a16="http://schemas.microsoft.com/office/drawing/2014/main" id="{98BC2F4E-1B4D-404D-AE9B-5097436650D6}"/>
              </a:ext>
            </a:extLst>
          </p:cNvPr>
          <p:cNvSpPr>
            <a:spLocks noGrp="1"/>
          </p:cNvSpPr>
          <p:nvPr>
            <p:ph type="sldNum" sz="quarter" idx="16"/>
          </p:nvPr>
        </p:nvSpPr>
        <p:spPr/>
        <p:txBody>
          <a:bodyPr/>
          <a:lstStyle/>
          <a:p>
            <a:pPr>
              <a:defRPr/>
            </a:pPr>
            <a:fld id="{0723F4AA-6BDB-435B-B70F-96D631AC163B}" type="slidenum">
              <a:rPr lang="en-GB" altLang="en-US" smtClean="0"/>
              <a:pPr>
                <a:defRPr/>
              </a:pPr>
              <a:t>44</a:t>
            </a:fld>
            <a:endParaRPr lang="en-GB" altLang="en-US" dirty="0"/>
          </a:p>
        </p:txBody>
      </p:sp>
      <p:pic>
        <p:nvPicPr>
          <p:cNvPr id="5" name="Picture 4">
            <a:extLst>
              <a:ext uri="{FF2B5EF4-FFF2-40B4-BE49-F238E27FC236}">
                <a16:creationId xmlns:a16="http://schemas.microsoft.com/office/drawing/2014/main" id="{134D46CA-468E-4A83-8B20-73F65A9A186A}"/>
              </a:ext>
            </a:extLst>
          </p:cNvPr>
          <p:cNvPicPr>
            <a:picLocks noChangeAspect="1"/>
          </p:cNvPicPr>
          <p:nvPr/>
        </p:nvPicPr>
        <p:blipFill>
          <a:blip r:embed="rId2"/>
          <a:stretch>
            <a:fillRect/>
          </a:stretch>
        </p:blipFill>
        <p:spPr>
          <a:xfrm>
            <a:off x="1" y="1"/>
            <a:ext cx="4413900" cy="2715766"/>
          </a:xfrm>
          <a:prstGeom prst="rect">
            <a:avLst/>
          </a:prstGeom>
        </p:spPr>
      </p:pic>
      <p:pic>
        <p:nvPicPr>
          <p:cNvPr id="7" name="Picture 6" descr="A picture containing aircraft, transport, balloon&#10;&#10;Description generated with very high confidence">
            <a:extLst>
              <a:ext uri="{FF2B5EF4-FFF2-40B4-BE49-F238E27FC236}">
                <a16:creationId xmlns:a16="http://schemas.microsoft.com/office/drawing/2014/main" id="{DD401598-2683-4444-BC4B-DBAA6EC3F4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82" r="7686"/>
          <a:stretch/>
        </p:blipFill>
        <p:spPr>
          <a:xfrm>
            <a:off x="-1730" y="2715767"/>
            <a:ext cx="4320480" cy="2427732"/>
          </a:xfrm>
          <a:prstGeom prst="rect">
            <a:avLst/>
          </a:prstGeom>
        </p:spPr>
      </p:pic>
      <p:pic>
        <p:nvPicPr>
          <p:cNvPr id="1026" name="Picture 2" descr="https://pbs.twimg.com/media/Dnya9ATXcAAvGIv.jpg:large">
            <a:extLst>
              <a:ext uri="{FF2B5EF4-FFF2-40B4-BE49-F238E27FC236}">
                <a16:creationId xmlns:a16="http://schemas.microsoft.com/office/drawing/2014/main" id="{F52811AA-E763-4AFF-B464-F306F80C58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936" y="0"/>
            <a:ext cx="2724130" cy="2724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ntbSe6XsAAzAg1.jpg:large">
            <a:extLst>
              <a:ext uri="{FF2B5EF4-FFF2-40B4-BE49-F238E27FC236}">
                <a16:creationId xmlns:a16="http://schemas.microsoft.com/office/drawing/2014/main" id="{FD03D3FC-EDB9-42B3-A3A6-B96085F1F50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099" t="20601" r="13591" b="32036"/>
          <a:stretch/>
        </p:blipFill>
        <p:spPr bwMode="auto">
          <a:xfrm>
            <a:off x="4318749" y="2707404"/>
            <a:ext cx="4825250" cy="24360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bs.twimg.com/media/DnsCMoBXgAArpRK.jpg:large">
            <a:extLst>
              <a:ext uri="{FF2B5EF4-FFF2-40B4-BE49-F238E27FC236}">
                <a16:creationId xmlns:a16="http://schemas.microsoft.com/office/drawing/2014/main" id="{6AA41203-9C5B-4DD9-85E5-AB032C0793E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961" t="4224" r="18678"/>
          <a:stretch/>
        </p:blipFill>
        <p:spPr bwMode="auto">
          <a:xfrm>
            <a:off x="6710678" y="0"/>
            <a:ext cx="2433321" cy="27157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8EE85F-A0EF-4E81-A376-E3D5756DE8CA}"/>
              </a:ext>
            </a:extLst>
          </p:cNvPr>
          <p:cNvSpPr/>
          <p:nvPr/>
        </p:nvSpPr>
        <p:spPr>
          <a:xfrm>
            <a:off x="0" y="4688834"/>
            <a:ext cx="9143999" cy="369332"/>
          </a:xfrm>
          <a:prstGeom prst="rect">
            <a:avLst/>
          </a:prstGeom>
          <a:noFill/>
        </p:spPr>
        <p:txBody>
          <a:bodyPr wrap="square" anchor="ctr">
            <a:spAutoFit/>
          </a:bodyPr>
          <a:lstStyle/>
          <a:p>
            <a:r>
              <a:rPr lang="en-GB" dirty="0">
                <a:solidFill>
                  <a:schemeClr val="bg1"/>
                </a:solidFill>
                <a:latin typeface="+mj-lt"/>
              </a:rPr>
              <a:t>https://stemgamechangers.github.io</a:t>
            </a:r>
          </a:p>
        </p:txBody>
      </p:sp>
    </p:spTree>
    <p:extLst>
      <p:ext uri="{BB962C8B-B14F-4D97-AF65-F5344CB8AC3E}">
        <p14:creationId xmlns:p14="http://schemas.microsoft.com/office/powerpoint/2010/main" val="1800322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115" descr="22848013206_21528710f9_k.jpg"/>
          <p:cNvPicPr preferRelativeResize="0"/>
          <p:nvPr/>
        </p:nvPicPr>
        <p:blipFill>
          <a:blip r:embed="rId3">
            <a:alphaModFix/>
          </a:blip>
          <a:stretch>
            <a:fillRect/>
          </a:stretch>
        </p:blipFill>
        <p:spPr>
          <a:xfrm>
            <a:off x="-248050" y="-74400"/>
            <a:ext cx="9811675" cy="5302925"/>
          </a:xfrm>
          <a:prstGeom prst="rect">
            <a:avLst/>
          </a:prstGeom>
          <a:noFill/>
          <a:ln>
            <a:noFill/>
          </a:ln>
        </p:spPr>
      </p:pic>
      <p:grpSp>
        <p:nvGrpSpPr>
          <p:cNvPr id="1137" name="Google Shape;1137;p115"/>
          <p:cNvGrpSpPr/>
          <p:nvPr/>
        </p:nvGrpSpPr>
        <p:grpSpPr>
          <a:xfrm>
            <a:off x="0" y="227825"/>
            <a:ext cx="6300192" cy="811200"/>
            <a:chOff x="0" y="256400"/>
            <a:chExt cx="4314900" cy="811200"/>
          </a:xfrm>
        </p:grpSpPr>
        <p:sp>
          <p:nvSpPr>
            <p:cNvPr id="1138" name="Google Shape;1138;p115"/>
            <p:cNvSpPr/>
            <p:nvPr/>
          </p:nvSpPr>
          <p:spPr>
            <a:xfrm>
              <a:off x="0" y="256400"/>
              <a:ext cx="4314900" cy="811200"/>
            </a:xfrm>
            <a:prstGeom prst="homePlate">
              <a:avLst>
                <a:gd name="adj" fmla="val 32886"/>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5"/>
            <p:cNvSpPr txBox="1"/>
            <p:nvPr/>
          </p:nvSpPr>
          <p:spPr>
            <a:xfrm>
              <a:off x="181961" y="302550"/>
              <a:ext cx="3713838" cy="7188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lnSpc>
                  <a:spcPct val="108000"/>
                </a:lnSpc>
                <a:spcBef>
                  <a:spcPts val="0"/>
                </a:spcBef>
                <a:spcAft>
                  <a:spcPts val="0"/>
                </a:spcAft>
                <a:buNone/>
              </a:pPr>
              <a:r>
                <a:rPr lang="en-GB" sz="3200" i="1" dirty="0">
                  <a:solidFill>
                    <a:srgbClr val="FFFFFF"/>
                  </a:solidFill>
                  <a:latin typeface="+mj-lt"/>
                  <a:ea typeface="Trebuchet MS"/>
                  <a:cs typeface="Trebuchet MS"/>
                  <a:sym typeface="Trebuchet MS"/>
                </a:rPr>
                <a:t>Data science at scale</a:t>
              </a:r>
              <a:endParaRPr sz="3200" i="1" dirty="0">
                <a:solidFill>
                  <a:srgbClr val="FFFFFF"/>
                </a:solidFill>
                <a:latin typeface="+mj-lt"/>
                <a:ea typeface="Trebuchet MS"/>
                <a:cs typeface="Trebuchet MS"/>
                <a:sym typeface="Trebuchet MS"/>
              </a:endParaRPr>
            </a:p>
          </p:txBody>
        </p:sp>
      </p:grpSp>
      <p:sp>
        <p:nvSpPr>
          <p:cNvPr id="10" name="Google Shape;1136;p115">
            <a:extLst>
              <a:ext uri="{FF2B5EF4-FFF2-40B4-BE49-F238E27FC236}">
                <a16:creationId xmlns:a16="http://schemas.microsoft.com/office/drawing/2014/main" id="{CC249880-A632-48BC-BE0C-3B2E616D3397}"/>
              </a:ext>
            </a:extLst>
          </p:cNvPr>
          <p:cNvSpPr txBox="1"/>
          <p:nvPr/>
        </p:nvSpPr>
        <p:spPr>
          <a:xfrm>
            <a:off x="-213646" y="4603500"/>
            <a:ext cx="9027300" cy="54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a:p>
            <a:pPr marL="0" lvl="0" indent="0" rtl="0">
              <a:lnSpc>
                <a:spcPct val="120000"/>
              </a:lnSpc>
              <a:spcBef>
                <a:spcPts val="0"/>
              </a:spcBef>
              <a:spcAft>
                <a:spcPts val="0"/>
              </a:spcAft>
              <a:buNone/>
            </a:pPr>
            <a:r>
              <a:rPr lang="en" dirty="0">
                <a:solidFill>
                  <a:srgbClr val="FFFFFF"/>
                </a:solidFill>
              </a:rPr>
              <a:t>https://www.flickr.com/photos/mozfest/22455631157/in/album-72157658649418943</a:t>
            </a:r>
            <a:endParaRPr dirty="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115" descr="22848013206_21528710f9_k.jpg"/>
          <p:cNvPicPr preferRelativeResize="0"/>
          <p:nvPr/>
        </p:nvPicPr>
        <p:blipFill>
          <a:blip r:embed="rId3">
            <a:alphaModFix/>
          </a:blip>
          <a:stretch>
            <a:fillRect/>
          </a:stretch>
        </p:blipFill>
        <p:spPr>
          <a:xfrm>
            <a:off x="-248050" y="-74400"/>
            <a:ext cx="9811675" cy="5302925"/>
          </a:xfrm>
          <a:prstGeom prst="rect">
            <a:avLst/>
          </a:prstGeom>
          <a:noFill/>
          <a:ln>
            <a:noFill/>
          </a:ln>
        </p:spPr>
      </p:pic>
      <p:sp>
        <p:nvSpPr>
          <p:cNvPr id="1136" name="Google Shape;1136;p115"/>
          <p:cNvSpPr txBox="1"/>
          <p:nvPr/>
        </p:nvSpPr>
        <p:spPr>
          <a:xfrm>
            <a:off x="-213646" y="4603500"/>
            <a:ext cx="9027300" cy="54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a:p>
            <a:pPr marL="0" lvl="0" indent="0" rtl="0">
              <a:lnSpc>
                <a:spcPct val="120000"/>
              </a:lnSpc>
              <a:spcBef>
                <a:spcPts val="0"/>
              </a:spcBef>
              <a:spcAft>
                <a:spcPts val="0"/>
              </a:spcAft>
              <a:buNone/>
            </a:pPr>
            <a:r>
              <a:rPr lang="en" dirty="0">
                <a:solidFill>
                  <a:srgbClr val="FFFFFF"/>
                </a:solidFill>
              </a:rPr>
              <a:t>https://www.flickr.com/photos/mozfest/22455631157/in/album-72157658649418943</a:t>
            </a:r>
            <a:endParaRPr dirty="0">
              <a:solidFill>
                <a:srgbClr val="FFFFFF"/>
              </a:solidFill>
            </a:endParaRPr>
          </a:p>
        </p:txBody>
      </p:sp>
      <p:sp>
        <p:nvSpPr>
          <p:cNvPr id="2" name="Rectangle 1">
            <a:extLst>
              <a:ext uri="{FF2B5EF4-FFF2-40B4-BE49-F238E27FC236}">
                <a16:creationId xmlns:a16="http://schemas.microsoft.com/office/drawing/2014/main" id="{69B0400A-1CA3-47EA-BE59-8E6B8ABFD7BA}"/>
              </a:ext>
            </a:extLst>
          </p:cNvPr>
          <p:cNvSpPr/>
          <p:nvPr/>
        </p:nvSpPr>
        <p:spPr>
          <a:xfrm>
            <a:off x="84543" y="1707654"/>
            <a:ext cx="6188231" cy="2481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le 3">
            <a:extLst>
              <a:ext uri="{FF2B5EF4-FFF2-40B4-BE49-F238E27FC236}">
                <a16:creationId xmlns:a16="http://schemas.microsoft.com/office/drawing/2014/main" id="{19FE1618-6048-4F57-A21E-D6B1D851F5FC}"/>
              </a:ext>
            </a:extLst>
          </p:cNvPr>
          <p:cNvSpPr txBox="1">
            <a:spLocks/>
          </p:cNvSpPr>
          <p:nvPr/>
        </p:nvSpPr>
        <p:spPr>
          <a:xfrm>
            <a:off x="-252300" y="1842054"/>
            <a:ext cx="7272808" cy="219432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spcAft>
                <a:spcPts val="1800"/>
              </a:spcAft>
            </a:pPr>
            <a:r>
              <a:rPr lang="en-GB" sz="2700" dirty="0">
                <a:solidFill>
                  <a:schemeClr val="accent2"/>
                </a:solidFill>
              </a:rPr>
              <a:t>	</a:t>
            </a:r>
            <a:r>
              <a:rPr lang="en-GB" sz="2700" i="1" dirty="0">
                <a:solidFill>
                  <a:schemeClr val="accent2"/>
                </a:solidFill>
              </a:rPr>
              <a:t>Please come and join us!</a:t>
            </a:r>
          </a:p>
          <a:p>
            <a:pPr>
              <a:spcAft>
                <a:spcPts val="1350"/>
              </a:spcAft>
            </a:pPr>
            <a:r>
              <a:rPr lang="en-GB" sz="2100" dirty="0">
                <a:solidFill>
                  <a:schemeClr val="accent2"/>
                </a:solidFill>
              </a:rPr>
              <a:t>	github.com/</a:t>
            </a:r>
            <a:r>
              <a:rPr lang="en-GB" sz="2100" dirty="0" err="1">
                <a:solidFill>
                  <a:schemeClr val="accent2"/>
                </a:solidFill>
              </a:rPr>
              <a:t>alan</a:t>
            </a:r>
            <a:r>
              <a:rPr lang="en-GB" sz="2100" dirty="0">
                <a:solidFill>
                  <a:schemeClr val="accent2"/>
                </a:solidFill>
              </a:rPr>
              <a:t>-</a:t>
            </a:r>
            <a:r>
              <a:rPr lang="en-GB" sz="2100" dirty="0" err="1">
                <a:solidFill>
                  <a:schemeClr val="accent2"/>
                </a:solidFill>
              </a:rPr>
              <a:t>turing</a:t>
            </a:r>
            <a:r>
              <a:rPr lang="en-GB" sz="2100" dirty="0">
                <a:solidFill>
                  <a:schemeClr val="accent2"/>
                </a:solidFill>
              </a:rPr>
              <a:t>-institute/the-turing-way</a:t>
            </a:r>
          </a:p>
          <a:p>
            <a:pPr>
              <a:spcAft>
                <a:spcPts val="1350"/>
              </a:spcAft>
            </a:pPr>
            <a:r>
              <a:rPr lang="en-GB" sz="2100" dirty="0">
                <a:solidFill>
                  <a:schemeClr val="accent2"/>
                </a:solidFill>
              </a:rPr>
              <a:t>	gitter.im/alan-turing-institute/the-turing-way</a:t>
            </a:r>
          </a:p>
          <a:p>
            <a:pPr>
              <a:spcAft>
                <a:spcPts val="1350"/>
              </a:spcAft>
            </a:pPr>
            <a:r>
              <a:rPr lang="en-GB" sz="2100" dirty="0">
                <a:solidFill>
                  <a:schemeClr val="accent2"/>
                </a:solidFill>
              </a:rPr>
              <a:t>	@</a:t>
            </a:r>
            <a:r>
              <a:rPr lang="en-GB" sz="2100" dirty="0" err="1">
                <a:solidFill>
                  <a:schemeClr val="accent2"/>
                </a:solidFill>
              </a:rPr>
              <a:t>kirstie_j</a:t>
            </a:r>
            <a:r>
              <a:rPr lang="en-GB" sz="2100" dirty="0">
                <a:solidFill>
                  <a:schemeClr val="accent2"/>
                </a:solidFill>
              </a:rPr>
              <a:t>, @</a:t>
            </a:r>
            <a:r>
              <a:rPr lang="en-GB" sz="2100" dirty="0" err="1">
                <a:solidFill>
                  <a:schemeClr val="accent2"/>
                </a:solidFill>
              </a:rPr>
              <a:t>whitakerlab</a:t>
            </a:r>
            <a:endParaRPr lang="en-GB" sz="2100" dirty="0">
              <a:solidFill>
                <a:schemeClr val="accent2"/>
              </a:solidFill>
            </a:endParaRPr>
          </a:p>
          <a:p>
            <a:pPr>
              <a:spcAft>
                <a:spcPts val="1350"/>
              </a:spcAft>
            </a:pPr>
            <a:r>
              <a:rPr lang="en-GB" sz="2100" dirty="0">
                <a:solidFill>
                  <a:schemeClr val="accent2"/>
                </a:solidFill>
              </a:rPr>
              <a:t>	</a:t>
            </a:r>
            <a:r>
              <a:rPr lang="en-GB" sz="2100" dirty="0" err="1">
                <a:solidFill>
                  <a:schemeClr val="accent2"/>
                </a:solidFill>
              </a:rPr>
              <a:t>doi</a:t>
            </a:r>
            <a:r>
              <a:rPr lang="en-GB" sz="2100" dirty="0">
                <a:solidFill>
                  <a:schemeClr val="accent2"/>
                </a:solidFill>
              </a:rPr>
              <a:t>: 10.6084/m9.figshare.7649156</a:t>
            </a:r>
          </a:p>
        </p:txBody>
      </p:sp>
      <p:pic>
        <p:nvPicPr>
          <p:cNvPr id="18" name="Picture 2" descr="https://pmcdeadline2.files.wordpress.com/2014/06/twitter-logo.png?w=970">
            <a:extLst>
              <a:ext uri="{FF2B5EF4-FFF2-40B4-BE49-F238E27FC236}">
                <a16:creationId xmlns:a16="http://schemas.microsoft.com/office/drawing/2014/main" id="{5A748E73-59F0-43FC-B260-2B86BE497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8" y="3327189"/>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AF1B28E-DEF3-456B-B4B0-83618763E9CE}"/>
              </a:ext>
            </a:extLst>
          </p:cNvPr>
          <p:cNvPicPr>
            <a:picLocks noChangeAspect="1"/>
          </p:cNvPicPr>
          <p:nvPr/>
        </p:nvPicPr>
        <p:blipFill>
          <a:blip r:embed="rId5"/>
          <a:stretch>
            <a:fillRect/>
          </a:stretch>
        </p:blipFill>
        <p:spPr>
          <a:xfrm>
            <a:off x="175383" y="3813026"/>
            <a:ext cx="344431" cy="342900"/>
          </a:xfrm>
          <a:prstGeom prst="rect">
            <a:avLst/>
          </a:prstGeom>
        </p:spPr>
      </p:pic>
      <p:pic>
        <p:nvPicPr>
          <p:cNvPr id="20" name="Picture 4" descr="https://encrypted-tbn0.gstatic.com/images?q=tbn:ANd9GcTr1WT7d5fbNTZQ1D5DHIbJJT3BNXcw7iIi7tZfZKE_FtzBPcQs05G-VSw">
            <a:extLst>
              <a:ext uri="{FF2B5EF4-FFF2-40B4-BE49-F238E27FC236}">
                <a16:creationId xmlns:a16="http://schemas.microsoft.com/office/drawing/2014/main" id="{71B73694-14C3-41C7-900D-51552145A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48" y="2356413"/>
            <a:ext cx="342900" cy="3429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73D9514-12CD-4C39-B241-E1D40D53724B}"/>
              </a:ext>
            </a:extLst>
          </p:cNvPr>
          <p:cNvGrpSpPr/>
          <p:nvPr/>
        </p:nvGrpSpPr>
        <p:grpSpPr>
          <a:xfrm>
            <a:off x="6776942" y="341767"/>
            <a:ext cx="2282515" cy="2214095"/>
            <a:chOff x="3537655" y="1698971"/>
            <a:chExt cx="2160000" cy="2095252"/>
          </a:xfrm>
        </p:grpSpPr>
        <p:pic>
          <p:nvPicPr>
            <p:cNvPr id="21" name="Picture 20">
              <a:extLst>
                <a:ext uri="{FF2B5EF4-FFF2-40B4-BE49-F238E27FC236}">
                  <a16:creationId xmlns:a16="http://schemas.microsoft.com/office/drawing/2014/main" id="{5B71337F-7808-4235-97AD-1141F2E40F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37655" y="1698971"/>
              <a:ext cx="2160000" cy="915841"/>
            </a:xfrm>
            <a:prstGeom prst="rect">
              <a:avLst/>
            </a:prstGeom>
          </p:spPr>
        </p:pic>
        <p:pic>
          <p:nvPicPr>
            <p:cNvPr id="23" name="Picture 2" descr="Image result for mozilla">
              <a:extLst>
                <a:ext uri="{FF2B5EF4-FFF2-40B4-BE49-F238E27FC236}">
                  <a16:creationId xmlns:a16="http://schemas.microsoft.com/office/drawing/2014/main" id="{3D2FBF0A-471E-401A-A626-F8ADCA127D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7655" y="3176598"/>
              <a:ext cx="2160000" cy="6176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4B20E6A-AC23-482F-8B51-F0333A59F1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7655" y="2611334"/>
              <a:ext cx="2160000" cy="567000"/>
            </a:xfrm>
            <a:prstGeom prst="rect">
              <a:avLst/>
            </a:prstGeom>
          </p:spPr>
        </p:pic>
      </p:grpSp>
      <p:sp>
        <p:nvSpPr>
          <p:cNvPr id="30" name="Google Shape;25;p4">
            <a:extLst>
              <a:ext uri="{FF2B5EF4-FFF2-40B4-BE49-F238E27FC236}">
                <a16:creationId xmlns:a16="http://schemas.microsoft.com/office/drawing/2014/main" id="{C2098F86-A1B8-4B69-9AB7-BB4BE998CF1A}"/>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endParaRPr dirty="0">
              <a:solidFill>
                <a:srgbClr val="31EBFF"/>
              </a:solidFill>
            </a:endParaRPr>
          </a:p>
        </p:txBody>
      </p:sp>
      <p:pic>
        <p:nvPicPr>
          <p:cNvPr id="8" name="Graphic 7">
            <a:extLst>
              <a:ext uri="{FF2B5EF4-FFF2-40B4-BE49-F238E27FC236}">
                <a16:creationId xmlns:a16="http://schemas.microsoft.com/office/drawing/2014/main" id="{796386D8-53E8-4AAF-B5C1-1227B03D1B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6598" y="2842251"/>
            <a:ext cx="342000" cy="342000"/>
          </a:xfrm>
          <a:prstGeom prst="rect">
            <a:avLst/>
          </a:prstGeom>
        </p:spPr>
      </p:pic>
      <p:grpSp>
        <p:nvGrpSpPr>
          <p:cNvPr id="34" name="Google Shape;1137;p115">
            <a:extLst>
              <a:ext uri="{FF2B5EF4-FFF2-40B4-BE49-F238E27FC236}">
                <a16:creationId xmlns:a16="http://schemas.microsoft.com/office/drawing/2014/main" id="{9740355D-0051-4BFA-88D0-75FEFF649900}"/>
              </a:ext>
            </a:extLst>
          </p:cNvPr>
          <p:cNvGrpSpPr/>
          <p:nvPr/>
        </p:nvGrpSpPr>
        <p:grpSpPr>
          <a:xfrm>
            <a:off x="0" y="227825"/>
            <a:ext cx="6300192" cy="811200"/>
            <a:chOff x="0" y="256400"/>
            <a:chExt cx="4314900" cy="811200"/>
          </a:xfrm>
        </p:grpSpPr>
        <p:sp>
          <p:nvSpPr>
            <p:cNvPr id="35" name="Google Shape;1138;p115">
              <a:extLst>
                <a:ext uri="{FF2B5EF4-FFF2-40B4-BE49-F238E27FC236}">
                  <a16:creationId xmlns:a16="http://schemas.microsoft.com/office/drawing/2014/main" id="{61EA29C1-D62B-482B-AC11-5CA36E62AF93}"/>
                </a:ext>
              </a:extLst>
            </p:cNvPr>
            <p:cNvSpPr/>
            <p:nvPr/>
          </p:nvSpPr>
          <p:spPr>
            <a:xfrm>
              <a:off x="0" y="256400"/>
              <a:ext cx="4314900" cy="811200"/>
            </a:xfrm>
            <a:prstGeom prst="homePlate">
              <a:avLst>
                <a:gd name="adj" fmla="val 32886"/>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39;p115">
              <a:extLst>
                <a:ext uri="{FF2B5EF4-FFF2-40B4-BE49-F238E27FC236}">
                  <a16:creationId xmlns:a16="http://schemas.microsoft.com/office/drawing/2014/main" id="{A6279408-95B9-43A9-B10E-1F5993C1F967}"/>
                </a:ext>
              </a:extLst>
            </p:cNvPr>
            <p:cNvSpPr txBox="1"/>
            <p:nvPr/>
          </p:nvSpPr>
          <p:spPr>
            <a:xfrm>
              <a:off x="181961" y="302550"/>
              <a:ext cx="3713838" cy="718800"/>
            </a:xfrm>
            <a:prstGeom prst="rect">
              <a:avLst/>
            </a:prstGeom>
            <a:solidFill>
              <a:srgbClr val="9900FF"/>
            </a:solidFill>
            <a:ln>
              <a:noFill/>
            </a:ln>
          </p:spPr>
          <p:txBody>
            <a:bodyPr spcFirstLastPara="1" wrap="square" lIns="91425" tIns="91425" rIns="91425" bIns="91425" anchor="ctr" anchorCtr="0">
              <a:noAutofit/>
            </a:bodyPr>
            <a:lstStyle/>
            <a:p>
              <a:pPr marL="0" lvl="0" indent="0" algn="l" rtl="0">
                <a:lnSpc>
                  <a:spcPct val="108000"/>
                </a:lnSpc>
                <a:spcBef>
                  <a:spcPts val="0"/>
                </a:spcBef>
                <a:spcAft>
                  <a:spcPts val="0"/>
                </a:spcAft>
                <a:buNone/>
              </a:pPr>
              <a:r>
                <a:rPr lang="en-GB" sz="3200" i="1" dirty="0">
                  <a:solidFill>
                    <a:srgbClr val="FFFFFF"/>
                  </a:solidFill>
                  <a:latin typeface="+mj-lt"/>
                  <a:ea typeface="Trebuchet MS"/>
                  <a:cs typeface="Trebuchet MS"/>
                  <a:sym typeface="Trebuchet MS"/>
                </a:rPr>
                <a:t>Thank you!</a:t>
              </a:r>
              <a:endParaRPr sz="3200" i="1" dirty="0">
                <a:solidFill>
                  <a:srgbClr val="FFFFFF"/>
                </a:solidFill>
                <a:latin typeface="+mj-lt"/>
                <a:ea typeface="Trebuchet MS"/>
                <a:cs typeface="Trebuchet MS"/>
                <a:sym typeface="Trebuchet MS"/>
              </a:endParaRPr>
            </a:p>
          </p:txBody>
        </p:sp>
      </p:grpSp>
      <p:pic>
        <p:nvPicPr>
          <p:cNvPr id="37" name="Picture 36" descr="A group of people sitting at a desk&#10;&#10;Description automatically generated">
            <a:extLst>
              <a:ext uri="{FF2B5EF4-FFF2-40B4-BE49-F238E27FC236}">
                <a16:creationId xmlns:a16="http://schemas.microsoft.com/office/drawing/2014/main" id="{03664760-B2B8-47F1-8DD3-00A792B109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1335" y="2499742"/>
            <a:ext cx="3104930" cy="2338401"/>
          </a:xfrm>
          <a:prstGeom prst="rect">
            <a:avLst/>
          </a:prstGeom>
        </p:spPr>
      </p:pic>
    </p:spTree>
    <p:extLst>
      <p:ext uri="{BB962C8B-B14F-4D97-AF65-F5344CB8AC3E}">
        <p14:creationId xmlns:p14="http://schemas.microsoft.com/office/powerpoint/2010/main" val="1551004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1">
            <a:extLst>
              <a:ext uri="{FF2B5EF4-FFF2-40B4-BE49-F238E27FC236}">
                <a16:creationId xmlns:a16="http://schemas.microsoft.com/office/drawing/2014/main" id="{0E9DC6E5-5511-4A2C-9AA1-A1D8327887C4}"/>
              </a:ext>
            </a:extLst>
          </p:cNvPr>
          <p:cNvSpPr>
            <a:spLocks noGrp="1" noChangeArrowheads="1"/>
          </p:cNvSpPr>
          <p:nvPr>
            <p:ph idx="1"/>
          </p:nvPr>
        </p:nvSpPr>
        <p:spPr bwMode="auto">
          <a:xfrm>
            <a:off x="431800" y="1036216"/>
            <a:ext cx="5940402" cy="1696383"/>
          </a:xfrm>
        </p:spPr>
        <p:txBody>
          <a:bodyPr wrap="square" numCol="1" compatLnSpc="1">
            <a:prstTxWarp prst="textNoShape">
              <a:avLst/>
            </a:prstTxWarp>
          </a:bodyPr>
          <a:lstStyle/>
          <a:p>
            <a:pPr eaLnBrk="1" hangingPunct="1"/>
            <a:r>
              <a:rPr lang="en-GB" altLang="en-US" dirty="0"/>
              <a:t>“</a:t>
            </a:r>
            <a:r>
              <a:rPr lang="en-GB" altLang="en-US" noProof="0" dirty="0"/>
              <a:t>We will found The Alan Turing Institute </a:t>
            </a:r>
            <a:br>
              <a:rPr lang="en-GB" altLang="en-US" noProof="0" dirty="0"/>
            </a:br>
            <a:r>
              <a:rPr lang="en-GB" altLang="en-US" noProof="0" dirty="0"/>
              <a:t>to ensure Britain leads the way again in </a:t>
            </a:r>
            <a:br>
              <a:rPr lang="en-GB" altLang="en-US" noProof="0" dirty="0"/>
            </a:br>
            <a:r>
              <a:rPr lang="en-GB" altLang="en-US" noProof="0" dirty="0"/>
              <a:t>the use of big data and algorithm research”</a:t>
            </a:r>
          </a:p>
          <a:p>
            <a:pPr lvl="1" eaLnBrk="1" hangingPunct="1"/>
            <a:r>
              <a:rPr lang="en-GB" altLang="en-US" noProof="0" dirty="0"/>
              <a:t>George Osborne, Chancellor of the Exchequer</a:t>
            </a:r>
          </a:p>
          <a:p>
            <a:pPr lvl="2" eaLnBrk="1" hangingPunct="1"/>
            <a:r>
              <a:rPr lang="en-GB" altLang="en-US" noProof="0" dirty="0"/>
              <a:t>Budget Speech, March 2014</a:t>
            </a:r>
          </a:p>
        </p:txBody>
      </p:sp>
      <p:grpSp>
        <p:nvGrpSpPr>
          <p:cNvPr id="22534" name="Group 48">
            <a:extLst>
              <a:ext uri="{FF2B5EF4-FFF2-40B4-BE49-F238E27FC236}">
                <a16:creationId xmlns:a16="http://schemas.microsoft.com/office/drawing/2014/main" id="{1402214B-25A8-484C-840F-93CD9CB05380}"/>
              </a:ext>
            </a:extLst>
          </p:cNvPr>
          <p:cNvGrpSpPr>
            <a:grpSpLocks/>
          </p:cNvGrpSpPr>
          <p:nvPr/>
        </p:nvGrpSpPr>
        <p:grpSpPr bwMode="auto">
          <a:xfrm>
            <a:off x="3278188" y="3233712"/>
            <a:ext cx="2432050" cy="1135063"/>
            <a:chOff x="3943807" y="1529999"/>
            <a:chExt cx="2432768" cy="1135079"/>
          </a:xfrm>
        </p:grpSpPr>
        <p:sp>
          <p:nvSpPr>
            <p:cNvPr id="26" name="Rectangle 25">
              <a:extLst>
                <a:ext uri="{FF2B5EF4-FFF2-40B4-BE49-F238E27FC236}">
                  <a16:creationId xmlns:a16="http://schemas.microsoft.com/office/drawing/2014/main" id="{79E413EC-EF37-4247-8F0D-6E666CE3169B}"/>
                </a:ext>
              </a:extLst>
            </p:cNvPr>
            <p:cNvSpPr/>
            <p:nvPr/>
          </p:nvSpPr>
          <p:spPr bwMode="auto">
            <a:xfrm>
              <a:off x="3943807" y="1529999"/>
              <a:ext cx="2432768" cy="113507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cxnSp>
          <p:nvCxnSpPr>
            <p:cNvPr id="27" name="Straight Connector 26">
              <a:extLst>
                <a:ext uri="{FF2B5EF4-FFF2-40B4-BE49-F238E27FC236}">
                  <a16:creationId xmlns:a16="http://schemas.microsoft.com/office/drawing/2014/main" id="{B39560F2-9897-45FD-B477-31DF00D5E93D}"/>
                </a:ext>
              </a:extLst>
            </p:cNvPr>
            <p:cNvCxnSpPr>
              <a:cxnSpLocks/>
            </p:cNvCxnSpPr>
            <p:nvPr/>
          </p:nvCxnSpPr>
          <p:spPr bwMode="auto">
            <a:xfrm>
              <a:off x="3943807" y="1529999"/>
              <a:ext cx="24327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6" name="Title 5">
              <a:extLst>
                <a:ext uri="{FF2B5EF4-FFF2-40B4-BE49-F238E27FC236}">
                  <a16:creationId xmlns:a16="http://schemas.microsoft.com/office/drawing/2014/main" id="{A1CD1D39-11FB-490C-92AF-BE2BA6541B37}"/>
                </a:ext>
              </a:extLst>
            </p:cNvPr>
            <p:cNvSpPr txBox="1">
              <a:spLocks/>
            </p:cNvSpPr>
            <p:nvPr/>
          </p:nvSpPr>
          <p:spPr bwMode="auto">
            <a:xfrm>
              <a:off x="4043368" y="1596339"/>
              <a:ext cx="2203042" cy="9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university members</a:t>
              </a:r>
            </a:p>
          </p:txBody>
        </p:sp>
      </p:grpSp>
      <p:sp>
        <p:nvSpPr>
          <p:cNvPr id="32" name="Rectangle 31">
            <a:extLst>
              <a:ext uri="{FF2B5EF4-FFF2-40B4-BE49-F238E27FC236}">
                <a16:creationId xmlns:a16="http://schemas.microsoft.com/office/drawing/2014/main" id="{8D64EF93-531F-4A23-85DB-6572D699408B}"/>
              </a:ext>
            </a:extLst>
          </p:cNvPr>
          <p:cNvSpPr/>
          <p:nvPr/>
        </p:nvSpPr>
        <p:spPr bwMode="auto">
          <a:xfrm>
            <a:off x="431800" y="3233712"/>
            <a:ext cx="2432050" cy="1138238"/>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3" name="Straight Connector 32">
            <a:extLst>
              <a:ext uri="{FF2B5EF4-FFF2-40B4-BE49-F238E27FC236}">
                <a16:creationId xmlns:a16="http://schemas.microsoft.com/office/drawing/2014/main" id="{3472DB15-F471-42AB-AE63-EE85986B93A8}"/>
              </a:ext>
            </a:extLst>
          </p:cNvPr>
          <p:cNvCxnSpPr>
            <a:cxnSpLocks/>
          </p:cNvCxnSpPr>
          <p:nvPr/>
        </p:nvCxnSpPr>
        <p:spPr bwMode="auto">
          <a:xfrm>
            <a:off x="431800" y="3233712"/>
            <a:ext cx="2432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37" name="Title 5">
            <a:extLst>
              <a:ext uri="{FF2B5EF4-FFF2-40B4-BE49-F238E27FC236}">
                <a16:creationId xmlns:a16="http://schemas.microsoft.com/office/drawing/2014/main" id="{A44D0277-B8AD-4B7C-8690-033E85EFD85D}"/>
              </a:ext>
            </a:extLst>
          </p:cNvPr>
          <p:cNvSpPr txBox="1">
            <a:spLocks/>
          </p:cNvSpPr>
          <p:nvPr/>
        </p:nvSpPr>
        <p:spPr bwMode="auto">
          <a:xfrm>
            <a:off x="531813" y="3300387"/>
            <a:ext cx="2239987" cy="98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industry, charity, government partners</a:t>
            </a:r>
          </a:p>
        </p:txBody>
      </p:sp>
      <p:grpSp>
        <p:nvGrpSpPr>
          <p:cNvPr id="22538" name="Group 49">
            <a:extLst>
              <a:ext uri="{FF2B5EF4-FFF2-40B4-BE49-F238E27FC236}">
                <a16:creationId xmlns:a16="http://schemas.microsoft.com/office/drawing/2014/main" id="{7A1A68C8-5F0E-449B-A4EF-4F3A101D9FB1}"/>
              </a:ext>
            </a:extLst>
          </p:cNvPr>
          <p:cNvGrpSpPr>
            <a:grpSpLocks/>
          </p:cNvGrpSpPr>
          <p:nvPr/>
        </p:nvGrpSpPr>
        <p:grpSpPr bwMode="auto">
          <a:xfrm>
            <a:off x="6124575" y="3233712"/>
            <a:ext cx="2432050" cy="1135063"/>
            <a:chOff x="6503901" y="1536006"/>
            <a:chExt cx="2432770" cy="1135078"/>
          </a:xfrm>
        </p:grpSpPr>
        <p:sp>
          <p:nvSpPr>
            <p:cNvPr id="35" name="Rectangle 34">
              <a:extLst>
                <a:ext uri="{FF2B5EF4-FFF2-40B4-BE49-F238E27FC236}">
                  <a16:creationId xmlns:a16="http://schemas.microsoft.com/office/drawing/2014/main" id="{32ECE269-0B33-4CB3-BEFC-EA8891CCBBDC}"/>
                </a:ext>
              </a:extLst>
            </p:cNvPr>
            <p:cNvSpPr/>
            <p:nvPr/>
          </p:nvSpPr>
          <p:spPr bwMode="auto">
            <a:xfrm>
              <a:off x="6503901" y="1536006"/>
              <a:ext cx="2432770" cy="1135078"/>
            </a:xfrm>
            <a:prstGeom prst="rect">
              <a:avLst/>
            </a:prstGeom>
            <a:solidFill>
              <a:srgbClr val="00FF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6" name="Straight Connector 35">
              <a:extLst>
                <a:ext uri="{FF2B5EF4-FFF2-40B4-BE49-F238E27FC236}">
                  <a16:creationId xmlns:a16="http://schemas.microsoft.com/office/drawing/2014/main" id="{4288B217-BE63-4808-AEC8-F610D09527CD}"/>
                </a:ext>
              </a:extLst>
            </p:cNvPr>
            <p:cNvCxnSpPr>
              <a:cxnSpLocks/>
            </p:cNvCxnSpPr>
            <p:nvPr/>
          </p:nvCxnSpPr>
          <p:spPr bwMode="auto">
            <a:xfrm>
              <a:off x="6503901" y="1536006"/>
              <a:ext cx="24327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3" name="Title 5">
              <a:extLst>
                <a:ext uri="{FF2B5EF4-FFF2-40B4-BE49-F238E27FC236}">
                  <a16:creationId xmlns:a16="http://schemas.microsoft.com/office/drawing/2014/main" id="{B2C3A5F9-597E-42B1-A49C-6044FE752D0D}"/>
                </a:ext>
              </a:extLst>
            </p:cNvPr>
            <p:cNvSpPr txBox="1">
              <a:spLocks/>
            </p:cNvSpPr>
            <p:nvPr/>
          </p:nvSpPr>
          <p:spPr bwMode="auto">
            <a:xfrm>
              <a:off x="6607541" y="1602345"/>
              <a:ext cx="2248434" cy="94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Strategic government investment</a:t>
              </a:r>
            </a:p>
          </p:txBody>
        </p:sp>
      </p:grpSp>
      <p:sp>
        <p:nvSpPr>
          <p:cNvPr id="22540" name="Slide Number Placeholder 5">
            <a:extLst>
              <a:ext uri="{FF2B5EF4-FFF2-40B4-BE49-F238E27FC236}">
                <a16:creationId xmlns:a16="http://schemas.microsoft.com/office/drawing/2014/main" id="{9B17836D-FC8C-402D-A047-9D786884B120}"/>
              </a:ext>
            </a:extLst>
          </p:cNvPr>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0113D3-9F2E-4E50-95C9-2CD5D37EC3DB}" type="slidenum">
              <a:rPr lang="en-GB" altLang="en-US" smtClean="0"/>
              <a:pPr/>
              <a:t>5</a:t>
            </a:fld>
            <a:endParaRPr lang="en-GB" altLang="en-US"/>
          </a:p>
        </p:txBody>
      </p:sp>
      <p:sp>
        <p:nvSpPr>
          <p:cNvPr id="21" name="Date Placeholder 3">
            <a:extLst>
              <a:ext uri="{FF2B5EF4-FFF2-40B4-BE49-F238E27FC236}">
                <a16:creationId xmlns:a16="http://schemas.microsoft.com/office/drawing/2014/main" id="{B4C5AF2A-8EFB-4AD6-B628-21BCA9027362}"/>
              </a:ext>
            </a:extLst>
          </p:cNvPr>
          <p:cNvSpPr txBox="1">
            <a:spLocks/>
          </p:cNvSpPr>
          <p:nvPr/>
        </p:nvSpPr>
        <p:spPr bwMode="auto">
          <a:xfrm>
            <a:off x="428507" y="4729956"/>
            <a:ext cx="828675" cy="144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defPPr>
              <a:defRPr lang="en-US"/>
            </a:defPPr>
            <a:lvl1pPr algn="l" rtl="0" eaLnBrk="1" fontAlgn="auto" hangingPunct="1">
              <a:spcBef>
                <a:spcPts val="0"/>
              </a:spcBef>
              <a:spcAft>
                <a:spcPts val="0"/>
              </a:spcAft>
              <a:defRPr sz="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pPr>
            <a:fld id="{1A685EF8-8A99-47CB-9EBA-4E9932DCBD0D}" type="datetime1">
              <a:rPr lang="en-GB" altLang="en-US" smtClean="0"/>
              <a:pPr fontAlgn="base">
                <a:spcBef>
                  <a:spcPct val="0"/>
                </a:spcBef>
                <a:spcAft>
                  <a:spcPct val="0"/>
                </a:spcAft>
              </a:pPr>
              <a:t>30/01/2019</a:t>
            </a:fld>
            <a:endParaRPr lang="en-GB" altLang="en-US" dirty="0"/>
          </a:p>
        </p:txBody>
      </p:sp>
      <p:sp>
        <p:nvSpPr>
          <p:cNvPr id="15" name="Rectangle 14">
            <a:extLst>
              <a:ext uri="{FF2B5EF4-FFF2-40B4-BE49-F238E27FC236}">
                <a16:creationId xmlns:a16="http://schemas.microsoft.com/office/drawing/2014/main" id="{F424407A-3F87-401A-936A-457CEFFB3397}"/>
              </a:ext>
            </a:extLst>
          </p:cNvPr>
          <p:cNvSpPr/>
          <p:nvPr/>
        </p:nvSpPr>
        <p:spPr>
          <a:xfrm>
            <a:off x="438082" y="2135965"/>
            <a:ext cx="579010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Title 1">
            <a:extLst>
              <a:ext uri="{FF2B5EF4-FFF2-40B4-BE49-F238E27FC236}">
                <a16:creationId xmlns:a16="http://schemas.microsoft.com/office/drawing/2014/main" id="{FA7B2E37-EFA9-4432-9E5C-E4FB27772416}"/>
              </a:ext>
            </a:extLst>
          </p:cNvPr>
          <p:cNvSpPr txBox="1">
            <a:spLocks/>
          </p:cNvSpPr>
          <p:nvPr/>
        </p:nvSpPr>
        <p:spPr bwMode="auto">
          <a:xfrm>
            <a:off x="428507" y="335189"/>
            <a:ext cx="82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altLang="en-US" dirty="0"/>
              <a:t>Founding the Institute</a:t>
            </a:r>
          </a:p>
        </p:txBody>
      </p:sp>
      <p:pic>
        <p:nvPicPr>
          <p:cNvPr id="18" name="Picture 2">
            <a:extLst>
              <a:ext uri="{FF2B5EF4-FFF2-40B4-BE49-F238E27FC236}">
                <a16:creationId xmlns:a16="http://schemas.microsoft.com/office/drawing/2014/main" id="{ED5A74B6-D68A-4DC2-92A7-0D90008F7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6729476" y="2040170"/>
            <a:ext cx="1730956" cy="6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F3D41472-EE40-4A4C-AD74-CCDEDD53DE1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29476" y="1036216"/>
            <a:ext cx="1730956" cy="7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p:txBody>
          <a:bodyPr/>
          <a:lstStyle/>
          <a:p>
            <a:r>
              <a:rPr lang="en-GB" altLang="en-US" noProof="0" dirty="0"/>
              <a:t>The Institute’s partners and collaborators</a:t>
            </a:r>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2560EA-5AE7-4C9E-B6D7-11027919EF48}" type="datetime1">
              <a:rPr lang="en-GB" altLang="en-US" smtClean="0"/>
              <a:pPr/>
              <a:t>30/01/2019</a:t>
            </a:fld>
            <a:endParaRPr lang="en-GB" altLang="en-US"/>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6</a:t>
            </a:fld>
            <a:endParaRPr lang="en-GB" altLang="en-US"/>
          </a:p>
        </p:txBody>
      </p:sp>
      <p:sp>
        <p:nvSpPr>
          <p:cNvPr id="19" name="Rectangle 18">
            <a:extLst>
              <a:ext uri="{FF2B5EF4-FFF2-40B4-BE49-F238E27FC236}">
                <a16:creationId xmlns:a16="http://schemas.microsoft.com/office/drawing/2014/main" id="{E0282FE7-E343-4711-92D2-8A94398430E8}"/>
              </a:ext>
            </a:extLst>
          </p:cNvPr>
          <p:cNvSpPr/>
          <p:nvPr/>
        </p:nvSpPr>
        <p:spPr>
          <a:xfrm>
            <a:off x="431800" y="1016427"/>
            <a:ext cx="8280400" cy="988071"/>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grpSp>
        <p:nvGrpSpPr>
          <p:cNvPr id="12" name="Group 11">
            <a:extLst>
              <a:ext uri="{FF2B5EF4-FFF2-40B4-BE49-F238E27FC236}">
                <a16:creationId xmlns:a16="http://schemas.microsoft.com/office/drawing/2014/main" id="{3175F1C3-928B-456C-91E8-185557105E03}"/>
              </a:ext>
            </a:extLst>
          </p:cNvPr>
          <p:cNvGrpSpPr/>
          <p:nvPr/>
        </p:nvGrpSpPr>
        <p:grpSpPr>
          <a:xfrm>
            <a:off x="719900" y="1108551"/>
            <a:ext cx="7703800" cy="803822"/>
            <a:chOff x="584927" y="1100987"/>
            <a:chExt cx="7703800" cy="803822"/>
          </a:xfrm>
        </p:grpSpPr>
        <p:pic>
          <p:nvPicPr>
            <p:cNvPr id="28679" name="Picture 12">
              <a:extLst>
                <a:ext uri="{FF2B5EF4-FFF2-40B4-BE49-F238E27FC236}">
                  <a16:creationId xmlns:a16="http://schemas.microsoft.com/office/drawing/2014/main" id="{ADEB0E0C-DB68-4585-B35B-69C54B0E121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84927" y="1216702"/>
              <a:ext cx="1682489" cy="5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14">
              <a:extLst>
                <a:ext uri="{FF2B5EF4-FFF2-40B4-BE49-F238E27FC236}">
                  <a16:creationId xmlns:a16="http://schemas.microsoft.com/office/drawing/2014/main" id="{8C45B36E-E160-4E93-898F-4149ACBC6F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771984" y="1119637"/>
              <a:ext cx="1155560" cy="76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a:extLst>
                <a:ext uri="{FF2B5EF4-FFF2-40B4-BE49-F238E27FC236}">
                  <a16:creationId xmlns:a16="http://schemas.microsoft.com/office/drawing/2014/main" id="{B5EFFEA4-1BB6-491B-A8B3-20F93BEC39E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768530" y="1268010"/>
              <a:ext cx="1520197"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A663D2E1-1720-4879-AEC8-112143EDCE02}"/>
                </a:ext>
              </a:extLst>
            </p:cNvPr>
            <p:cNvGrpSpPr/>
            <p:nvPr/>
          </p:nvGrpSpPr>
          <p:grpSpPr>
            <a:xfrm>
              <a:off x="4432112" y="1100987"/>
              <a:ext cx="1831850" cy="803822"/>
              <a:chOff x="4472668" y="1286924"/>
              <a:chExt cx="2037292" cy="893971"/>
            </a:xfrm>
          </p:grpSpPr>
          <p:pic>
            <p:nvPicPr>
              <p:cNvPr id="29" name="Picture 20">
                <a:extLst>
                  <a:ext uri="{FF2B5EF4-FFF2-40B4-BE49-F238E27FC236}">
                    <a16:creationId xmlns:a16="http://schemas.microsoft.com/office/drawing/2014/main" id="{1DD38509-ECF8-446C-8AEA-04E6CDDE869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807827" y="1452737"/>
                <a:ext cx="702133" cy="5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1B2A856-6192-4A7F-8C33-CA26718495F5}"/>
                  </a:ext>
                </a:extLst>
              </p:cNvPr>
              <p:cNvGrpSpPr/>
              <p:nvPr/>
            </p:nvGrpSpPr>
            <p:grpSpPr>
              <a:xfrm>
                <a:off x="4472668" y="1286924"/>
                <a:ext cx="1182580" cy="893971"/>
                <a:chOff x="4476428" y="1272317"/>
                <a:chExt cx="1182580" cy="893971"/>
              </a:xfrm>
            </p:grpSpPr>
            <p:pic>
              <p:nvPicPr>
                <p:cNvPr id="31" name="Picture 22">
                  <a:extLst>
                    <a:ext uri="{FF2B5EF4-FFF2-40B4-BE49-F238E27FC236}">
                      <a16:creationId xmlns:a16="http://schemas.microsoft.com/office/drawing/2014/main" id="{96888F5A-0041-42FF-BA1C-3CFFE0F64E7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476428" y="1272317"/>
                  <a:ext cx="1182580" cy="3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
                  <a:extLst>
                    <a:ext uri="{FF2B5EF4-FFF2-40B4-BE49-F238E27FC236}">
                      <a16:creationId xmlns:a16="http://schemas.microsoft.com/office/drawing/2014/main" id="{B8A0C8CA-EA57-477D-B7DA-65136A9FF62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658221" y="1785788"/>
                  <a:ext cx="818993" cy="38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4" name="Group 13">
            <a:extLst>
              <a:ext uri="{FF2B5EF4-FFF2-40B4-BE49-F238E27FC236}">
                <a16:creationId xmlns:a16="http://schemas.microsoft.com/office/drawing/2014/main" id="{99E28263-CD37-4EF9-A8F5-EB8ECF5ADF8A}"/>
              </a:ext>
            </a:extLst>
          </p:cNvPr>
          <p:cNvGrpSpPr/>
          <p:nvPr/>
        </p:nvGrpSpPr>
        <p:grpSpPr>
          <a:xfrm>
            <a:off x="433173" y="3164690"/>
            <a:ext cx="8273408" cy="499948"/>
            <a:chOff x="433173" y="3164690"/>
            <a:chExt cx="8273408" cy="499948"/>
          </a:xfrm>
        </p:grpSpPr>
        <p:pic>
          <p:nvPicPr>
            <p:cNvPr id="28692" name="Picture 10">
              <a:extLst>
                <a:ext uri="{FF2B5EF4-FFF2-40B4-BE49-F238E27FC236}">
                  <a16:creationId xmlns:a16="http://schemas.microsoft.com/office/drawing/2014/main" id="{EE0F8860-25BF-4202-B366-8FB2C5E49F6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3487737" y="3362170"/>
              <a:ext cx="881435" cy="10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a16="http://schemas.microsoft.com/office/drawing/2014/main" id="{95826986-2463-4CE6-ADD1-5AC71EDB845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433173" y="3281868"/>
              <a:ext cx="1352442" cy="26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a:extLst>
                <a:ext uri="{FF2B5EF4-FFF2-40B4-BE49-F238E27FC236}">
                  <a16:creationId xmlns:a16="http://schemas.microsoft.com/office/drawing/2014/main" id="{4A270129-749D-4C8B-8386-CB9444809F6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6259498" y="3330236"/>
              <a:ext cx="1061987" cy="1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6">
              <a:extLst>
                <a:ext uri="{FF2B5EF4-FFF2-40B4-BE49-F238E27FC236}">
                  <a16:creationId xmlns:a16="http://schemas.microsoft.com/office/drawing/2014/main" id="{6AC414F0-4E97-4D57-A980-ADE0B7014C8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4810589" y="3310389"/>
              <a:ext cx="1007492" cy="20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a16="http://schemas.microsoft.com/office/drawing/2014/main" id="{9A869B55-3CEB-45DD-A5D2-E1C9805838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7762903" y="3180115"/>
              <a:ext cx="943678" cy="4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2C3423A4-C73E-4740-B475-655965E7FCF2}"/>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227032" y="3164690"/>
              <a:ext cx="819288" cy="49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6FD12B1B-05A2-4A8A-9E9D-3F82B835491D}"/>
              </a:ext>
            </a:extLst>
          </p:cNvPr>
          <p:cNvGrpSpPr/>
          <p:nvPr/>
        </p:nvGrpSpPr>
        <p:grpSpPr>
          <a:xfrm>
            <a:off x="431935" y="3896910"/>
            <a:ext cx="8279730" cy="680683"/>
            <a:chOff x="431935" y="3896910"/>
            <a:chExt cx="8279730" cy="680683"/>
          </a:xfrm>
        </p:grpSpPr>
        <p:pic>
          <p:nvPicPr>
            <p:cNvPr id="28694" name="Picture 30">
              <a:extLst>
                <a:ext uri="{FF2B5EF4-FFF2-40B4-BE49-F238E27FC236}">
                  <a16:creationId xmlns:a16="http://schemas.microsoft.com/office/drawing/2014/main" id="{209F37CA-A498-4090-9C04-97951927F15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25049" y="3927172"/>
              <a:ext cx="846715" cy="62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
              <a:extLst>
                <a:ext uri="{FF2B5EF4-FFF2-40B4-BE49-F238E27FC236}">
                  <a16:creationId xmlns:a16="http://schemas.microsoft.com/office/drawing/2014/main" id="{8E2E8721-E4E8-43C7-A924-AF9CCE0EF08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31935" y="4052602"/>
              <a:ext cx="1322920" cy="36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a:extLst>
                <a:ext uri="{FF2B5EF4-FFF2-40B4-BE49-F238E27FC236}">
                  <a16:creationId xmlns:a16="http://schemas.microsoft.com/office/drawing/2014/main" id="{5B5B24C6-1FF9-4A27-A144-3EE6FD76E433}"/>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2189576" y="3896910"/>
              <a:ext cx="400752" cy="6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a:extLst>
                <a:ext uri="{FF2B5EF4-FFF2-40B4-BE49-F238E27FC236}">
                  <a16:creationId xmlns:a16="http://schemas.microsoft.com/office/drawing/2014/main" id="{887E08DA-88E8-4127-ACC9-2D493E3CC572}"/>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803949" y="4069873"/>
              <a:ext cx="1008209" cy="33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id="{68109A39-6F70-47FF-936D-BB6AC31A816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246877" y="4122240"/>
              <a:ext cx="1464788" cy="2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a:extLst>
                <a:ext uri="{FF2B5EF4-FFF2-40B4-BE49-F238E27FC236}">
                  <a16:creationId xmlns:a16="http://schemas.microsoft.com/office/drawing/2014/main" id="{F55737EC-D0BE-4C70-877D-EC13012E8FD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306485" y="4045053"/>
              <a:ext cx="1062743" cy="38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34F7CABF-5AB7-4088-8D5F-7C790C750106}"/>
              </a:ext>
            </a:extLst>
          </p:cNvPr>
          <p:cNvGrpSpPr/>
          <p:nvPr/>
        </p:nvGrpSpPr>
        <p:grpSpPr>
          <a:xfrm>
            <a:off x="431800" y="2211710"/>
            <a:ext cx="8274781" cy="720708"/>
            <a:chOff x="431800" y="2211710"/>
            <a:chExt cx="8274781" cy="720708"/>
          </a:xfrm>
        </p:grpSpPr>
        <p:pic>
          <p:nvPicPr>
            <p:cNvPr id="28690" name="Picture 16">
              <a:extLst>
                <a:ext uri="{FF2B5EF4-FFF2-40B4-BE49-F238E27FC236}">
                  <a16:creationId xmlns:a16="http://schemas.microsoft.com/office/drawing/2014/main" id="{9C9D423D-60F1-4341-AEC5-8B1C9C1B12D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5915337" y="2434047"/>
              <a:ext cx="1183106" cy="27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0">
              <a:extLst>
                <a:ext uri="{FF2B5EF4-FFF2-40B4-BE49-F238E27FC236}">
                  <a16:creationId xmlns:a16="http://schemas.microsoft.com/office/drawing/2014/main" id="{C53BBC2C-2D5B-40E4-AF16-7E9B32457BC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4936270" y="2211710"/>
              <a:ext cx="554036" cy="7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8">
              <a:extLst>
                <a:ext uri="{FF2B5EF4-FFF2-40B4-BE49-F238E27FC236}">
                  <a16:creationId xmlns:a16="http://schemas.microsoft.com/office/drawing/2014/main" id="{98F7455B-3D0D-45CB-BB46-243A3AD1719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1815315" y="2415855"/>
              <a:ext cx="1183105" cy="3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a:extLst>
                <a:ext uri="{FF2B5EF4-FFF2-40B4-BE49-F238E27FC236}">
                  <a16:creationId xmlns:a16="http://schemas.microsoft.com/office/drawing/2014/main" id="{655D9277-8493-41AE-A498-2F8D2980621F}"/>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3423451" y="2436752"/>
              <a:ext cx="1087788" cy="27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a16="http://schemas.microsoft.com/office/drawing/2014/main" id="{A1A2F21A-7B5B-4EFB-8490-FCD5E3E009B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523476" y="2368100"/>
              <a:ext cx="1183105" cy="40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a:extLst>
                <a:ext uri="{FF2B5EF4-FFF2-40B4-BE49-F238E27FC236}">
                  <a16:creationId xmlns:a16="http://schemas.microsoft.com/office/drawing/2014/main" id="{82B7BE56-0005-4234-83B0-927EE9462447}"/>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431800" y="2334951"/>
              <a:ext cx="958484" cy="47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68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a:xfrm>
            <a:off x="431800" y="339502"/>
            <a:ext cx="8280000" cy="612000"/>
          </a:xfrm>
        </p:spPr>
        <p:txBody>
          <a:bodyPr/>
          <a:lstStyle/>
          <a:p>
            <a:r>
              <a:rPr lang="en-GB" dirty="0"/>
              <a:t>Our university network</a:t>
            </a:r>
            <a:endParaRPr lang="en-GB" altLang="en-US" noProof="0" dirty="0"/>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09325-9764-44E6-92C5-F94D4057230F}" type="datetime1">
              <a:rPr lang="en-GB" altLang="en-US" smtClean="0"/>
              <a:t>30/01/2019</a:t>
            </a:fld>
            <a:endParaRPr lang="en-GB" altLang="en-US" dirty="0"/>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7</a:t>
            </a:fld>
            <a:endParaRPr lang="en-GB" altLang="en-US" dirty="0"/>
          </a:p>
        </p:txBody>
      </p:sp>
      <p:pic>
        <p:nvPicPr>
          <p:cNvPr id="4" name="Picture 3">
            <a:extLst>
              <a:ext uri="{FF2B5EF4-FFF2-40B4-BE49-F238E27FC236}">
                <a16:creationId xmlns:a16="http://schemas.microsoft.com/office/drawing/2014/main" id="{7536D710-8EDB-4E52-9723-F17A6C4564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858" y="771550"/>
            <a:ext cx="2858022" cy="3805615"/>
          </a:xfrm>
          <a:prstGeom prst="rect">
            <a:avLst/>
          </a:prstGeom>
        </p:spPr>
      </p:pic>
      <p:grpSp>
        <p:nvGrpSpPr>
          <p:cNvPr id="2" name="Group 1">
            <a:extLst>
              <a:ext uri="{FF2B5EF4-FFF2-40B4-BE49-F238E27FC236}">
                <a16:creationId xmlns:a16="http://schemas.microsoft.com/office/drawing/2014/main" id="{9A158E4B-84E3-41EA-A6C4-B339A49DAE36}"/>
              </a:ext>
            </a:extLst>
          </p:cNvPr>
          <p:cNvGrpSpPr/>
          <p:nvPr/>
        </p:nvGrpSpPr>
        <p:grpSpPr>
          <a:xfrm>
            <a:off x="4854536" y="1059582"/>
            <a:ext cx="3052939" cy="333886"/>
            <a:chOff x="4854536" y="1157136"/>
            <a:chExt cx="3052939" cy="333886"/>
          </a:xfrm>
        </p:grpSpPr>
        <p:pic>
          <p:nvPicPr>
            <p:cNvPr id="35" name="Picture 10" descr="http://www.ed.ac.uk/sites/all/themes/uoe/assets/logo.png">
              <a:extLst>
                <a:ext uri="{FF2B5EF4-FFF2-40B4-BE49-F238E27FC236}">
                  <a16:creationId xmlns:a16="http://schemas.microsoft.com/office/drawing/2014/main" id="{E3740B62-559C-465C-9033-6CD323CC0DE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4241" y="1157136"/>
              <a:ext cx="1393234" cy="3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https://upload.wikimedia.org/wikipedia/en/thumb/2/2b/University_of_Cambridge_logo.svg/1280px-University_of_Cambridge_logo.svg.png">
              <a:extLst>
                <a:ext uri="{FF2B5EF4-FFF2-40B4-BE49-F238E27FC236}">
                  <a16:creationId xmlns:a16="http://schemas.microsoft.com/office/drawing/2014/main" id="{08AB8A74-C4B8-4D03-A364-C8D042C662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4536" y="1206419"/>
              <a:ext cx="1140557" cy="23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56DBCB48-89DB-4AE4-801F-756E76B90311}"/>
              </a:ext>
            </a:extLst>
          </p:cNvPr>
          <p:cNvGrpSpPr/>
          <p:nvPr/>
        </p:nvGrpSpPr>
        <p:grpSpPr>
          <a:xfrm>
            <a:off x="4241859" y="1682679"/>
            <a:ext cx="4021696" cy="566620"/>
            <a:chOff x="4211960" y="1682940"/>
            <a:chExt cx="4021696" cy="566620"/>
          </a:xfrm>
        </p:grpSpPr>
        <p:pic>
          <p:nvPicPr>
            <p:cNvPr id="37" name="Picture 18">
              <a:extLst>
                <a:ext uri="{FF2B5EF4-FFF2-40B4-BE49-F238E27FC236}">
                  <a16:creationId xmlns:a16="http://schemas.microsoft.com/office/drawing/2014/main" id="{E18D46B1-6F27-4799-A9C1-1CDDB6CF62B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4211960" y="1800624"/>
              <a:ext cx="1076656" cy="3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https://upload.wikimedia.org/wikipedia/en/thumb/d/d1/University_College_London_logo.svg/1280px-University_College_London_logo.svg.png">
              <a:extLst>
                <a:ext uri="{FF2B5EF4-FFF2-40B4-BE49-F238E27FC236}">
                  <a16:creationId xmlns:a16="http://schemas.microsoft.com/office/drawing/2014/main" id="{A8EED4EF-77C3-4ADF-9317-80F1447D402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57392" y="1821251"/>
              <a:ext cx="990630" cy="28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a:extLst>
                <a:ext uri="{FF2B5EF4-FFF2-40B4-BE49-F238E27FC236}">
                  <a16:creationId xmlns:a16="http://schemas.microsoft.com/office/drawing/2014/main" id="{503073AF-B9DA-4CDA-A651-5060D7106E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80312" y="1682940"/>
              <a:ext cx="853344" cy="56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27EAAD44-01B9-4822-8866-87D3C0FE2EC6}"/>
              </a:ext>
            </a:extLst>
          </p:cNvPr>
          <p:cNvGrpSpPr/>
          <p:nvPr/>
        </p:nvGrpSpPr>
        <p:grpSpPr>
          <a:xfrm>
            <a:off x="4854537" y="3259188"/>
            <a:ext cx="2796339" cy="486665"/>
            <a:chOff x="5481938" y="3392235"/>
            <a:chExt cx="2796339" cy="486665"/>
          </a:xfrm>
        </p:grpSpPr>
        <p:pic>
          <p:nvPicPr>
            <p:cNvPr id="41" name="Picture 24">
              <a:extLst>
                <a:ext uri="{FF2B5EF4-FFF2-40B4-BE49-F238E27FC236}">
                  <a16:creationId xmlns:a16="http://schemas.microsoft.com/office/drawing/2014/main" id="{224EE7E6-5A94-4DA5-8647-A27B6743AB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7141642" y="3397453"/>
              <a:ext cx="1136635" cy="48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A close up of a logo&#10;&#10;Description generated with very high confidence">
              <a:extLst>
                <a:ext uri="{FF2B5EF4-FFF2-40B4-BE49-F238E27FC236}">
                  <a16:creationId xmlns:a16="http://schemas.microsoft.com/office/drawing/2014/main" id="{976CC114-ACC4-4787-B9F4-615FDF9567E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1938" y="3392235"/>
              <a:ext cx="1140557" cy="3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3593DC26-BAF5-4886-A7FE-4E9E50B20E06}"/>
              </a:ext>
            </a:extLst>
          </p:cNvPr>
          <p:cNvGrpSpPr/>
          <p:nvPr/>
        </p:nvGrpSpPr>
        <p:grpSpPr>
          <a:xfrm>
            <a:off x="4211960" y="2539032"/>
            <a:ext cx="4081493" cy="430684"/>
            <a:chOff x="4597376" y="2691729"/>
            <a:chExt cx="4081493" cy="430684"/>
          </a:xfrm>
        </p:grpSpPr>
        <p:pic>
          <p:nvPicPr>
            <p:cNvPr id="42" name="Picture 32">
              <a:extLst>
                <a:ext uri="{FF2B5EF4-FFF2-40B4-BE49-F238E27FC236}">
                  <a16:creationId xmlns:a16="http://schemas.microsoft.com/office/drawing/2014/main" id="{A82E6FE7-56FF-4D50-BA84-84179D1985B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7538314" y="2691729"/>
              <a:ext cx="1140555" cy="4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a:extLst>
                <a:ext uri="{FF2B5EF4-FFF2-40B4-BE49-F238E27FC236}">
                  <a16:creationId xmlns:a16="http://schemas.microsoft.com/office/drawing/2014/main" id="{B2DDA070-5541-4388-8CAB-BF17CD3D81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6067845" y="2740490"/>
              <a:ext cx="1140557" cy="29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a:extLst>
                <a:ext uri="{FF2B5EF4-FFF2-40B4-BE49-F238E27FC236}">
                  <a16:creationId xmlns:a16="http://schemas.microsoft.com/office/drawing/2014/main" id="{67A12B2E-9F10-4F2C-8012-AA0AEF3581B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auto">
            <a:xfrm>
              <a:off x="4597376" y="2691729"/>
              <a:ext cx="1140557" cy="3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a16="http://schemas.microsoft.com/office/drawing/2014/main" id="{F7EC5AE6-B32F-4BB7-9864-2189BF5B5108}"/>
              </a:ext>
            </a:extLst>
          </p:cNvPr>
          <p:cNvGrpSpPr/>
          <p:nvPr/>
        </p:nvGrpSpPr>
        <p:grpSpPr>
          <a:xfrm>
            <a:off x="4215128" y="4035326"/>
            <a:ext cx="4075157" cy="449041"/>
            <a:chOff x="4540748" y="4138835"/>
            <a:chExt cx="4075157" cy="449041"/>
          </a:xfrm>
        </p:grpSpPr>
        <p:pic>
          <p:nvPicPr>
            <p:cNvPr id="40" name="Picture 11" descr="A close up of a logo&#10;&#10;Description generated with very high confidence">
              <a:extLst>
                <a:ext uri="{FF2B5EF4-FFF2-40B4-BE49-F238E27FC236}">
                  <a16:creationId xmlns:a16="http://schemas.microsoft.com/office/drawing/2014/main" id="{9FFB9CA9-90BA-43A5-935D-BD1DE868228D}"/>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540748" y="4148360"/>
              <a:ext cx="1140557" cy="3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a:extLst>
                <a:ext uri="{FF2B5EF4-FFF2-40B4-BE49-F238E27FC236}">
                  <a16:creationId xmlns:a16="http://schemas.microsoft.com/office/drawing/2014/main" id="{51750FE0-D5E6-410B-B266-0BC36AD4C51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bwMode="auto">
            <a:xfrm>
              <a:off x="7475348" y="4162158"/>
              <a:ext cx="1140557" cy="2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a:extLst>
                <a:ext uri="{FF2B5EF4-FFF2-40B4-BE49-F238E27FC236}">
                  <a16:creationId xmlns:a16="http://schemas.microsoft.com/office/drawing/2014/main" id="{080A8D5F-C8CC-4976-8E36-8E0024E16D2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auto">
            <a:xfrm>
              <a:off x="6056139" y="4138835"/>
              <a:ext cx="1136635" cy="4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00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Title 5">
            <a:extLst>
              <a:ext uri="{FF2B5EF4-FFF2-40B4-BE49-F238E27FC236}">
                <a16:creationId xmlns:a16="http://schemas.microsoft.com/office/drawing/2014/main" id="{D2986819-2907-4D08-A4CC-D4A5ABE8EF8C}"/>
              </a:ext>
            </a:extLst>
          </p:cNvPr>
          <p:cNvSpPr>
            <a:spLocks noGrp="1"/>
          </p:cNvSpPr>
          <p:nvPr>
            <p:ph type="title"/>
          </p:nvPr>
        </p:nvSpPr>
        <p:spPr/>
        <p:txBody>
          <a:bodyPr/>
          <a:lstStyle/>
          <a:p>
            <a:r>
              <a:rPr lang="en-GB" altLang="en-US" noProof="0" dirty="0"/>
              <a:t>Challenges</a:t>
            </a:r>
          </a:p>
        </p:txBody>
      </p:sp>
      <p:sp>
        <p:nvSpPr>
          <p:cNvPr id="43012" name="Date Placeholder 2">
            <a:extLst>
              <a:ext uri="{FF2B5EF4-FFF2-40B4-BE49-F238E27FC236}">
                <a16:creationId xmlns:a16="http://schemas.microsoft.com/office/drawing/2014/main" id="{A442E4A0-16FD-416B-82CD-EF90DD39BA66}"/>
              </a:ext>
            </a:extLst>
          </p:cNvPr>
          <p:cNvSpPr>
            <a:spLocks noGrp="1"/>
          </p:cNvSpPr>
          <p:nvPr>
            <p:ph type="dt" sz="half" idx="15"/>
          </p:nvPr>
        </p:nvSpPr>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AE2DC8-1DE1-4B5A-AED9-562F679DA569}" type="datetime1">
              <a:rPr lang="en-GB" altLang="en-US" smtClean="0"/>
              <a:pPr/>
              <a:t>30/01/2019</a:t>
            </a:fld>
            <a:endParaRPr lang="en-GB" altLang="en-US"/>
          </a:p>
        </p:txBody>
      </p:sp>
      <p:sp>
        <p:nvSpPr>
          <p:cNvPr id="43013" name="Slide Number Placeholder 4">
            <a:extLst>
              <a:ext uri="{FF2B5EF4-FFF2-40B4-BE49-F238E27FC236}">
                <a16:creationId xmlns:a16="http://schemas.microsoft.com/office/drawing/2014/main" id="{D3F8EA0E-23F1-4474-9446-E076E8E996FB}"/>
              </a:ext>
            </a:extLst>
          </p:cNvPr>
          <p:cNvSpPr>
            <a:spLocks noGrp="1"/>
          </p:cNvSpPr>
          <p:nvPr>
            <p:ph type="sldNum" sz="quarter" idx="16"/>
          </p:nvPr>
        </p:nvSpPr>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167855-AB1B-4F83-930C-7701A9788438}" type="slidenum">
              <a:rPr lang="en-GB" altLang="en-US" smtClean="0"/>
              <a:pPr/>
              <a:t>8</a:t>
            </a:fld>
            <a:endParaRPr lang="en-GB" altLang="en-US"/>
          </a:p>
        </p:txBody>
      </p:sp>
      <p:pic>
        <p:nvPicPr>
          <p:cNvPr id="43038" name="Picture 7">
            <a:extLst>
              <a:ext uri="{FF2B5EF4-FFF2-40B4-BE49-F238E27FC236}">
                <a16:creationId xmlns:a16="http://schemas.microsoft.com/office/drawing/2014/main" id="{6E4665E1-3086-4231-BC6C-76A445DDA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419100" y="1378441"/>
            <a:ext cx="1908000" cy="127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D66EE869-62A5-425F-B597-D42DAFDC5458}"/>
              </a:ext>
            </a:extLst>
          </p:cNvPr>
          <p:cNvSpPr/>
          <p:nvPr/>
        </p:nvSpPr>
        <p:spPr bwMode="auto">
          <a:xfrm>
            <a:off x="419100" y="1796107"/>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54" name="TextBox 53">
            <a:extLst>
              <a:ext uri="{FF2B5EF4-FFF2-40B4-BE49-F238E27FC236}">
                <a16:creationId xmlns:a16="http://schemas.microsoft.com/office/drawing/2014/main" id="{924DB9B6-14DD-4B49-A5F3-3EA030DE2DB8}"/>
              </a:ext>
            </a:extLst>
          </p:cNvPr>
          <p:cNvSpPr txBox="1"/>
          <p:nvPr/>
        </p:nvSpPr>
        <p:spPr bwMode="auto">
          <a:xfrm>
            <a:off x="419100" y="1796107"/>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GB" sz="1150" b="1" dirty="0">
                <a:solidFill>
                  <a:schemeClr val="bg1"/>
                </a:solidFill>
                <a:latin typeface="+mn-lt"/>
                <a:cs typeface="+mn-cs"/>
              </a:rPr>
              <a:t>Revolutionise healthcare</a:t>
            </a:r>
          </a:p>
        </p:txBody>
      </p:sp>
      <p:pic>
        <p:nvPicPr>
          <p:cNvPr id="43035" name="Picture 46">
            <a:extLst>
              <a:ext uri="{FF2B5EF4-FFF2-40B4-BE49-F238E27FC236}">
                <a16:creationId xmlns:a16="http://schemas.microsoft.com/office/drawing/2014/main" id="{C4258892-2D7D-4167-A41F-B514D8CBF2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auto">
          <a:xfrm>
            <a:off x="2546350" y="1377594"/>
            <a:ext cx="1908000" cy="12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69">
            <a:extLst>
              <a:ext uri="{FF2B5EF4-FFF2-40B4-BE49-F238E27FC236}">
                <a16:creationId xmlns:a16="http://schemas.microsoft.com/office/drawing/2014/main" id="{1F3AC0E6-47C2-4435-A51D-E75E38FA3370}"/>
              </a:ext>
            </a:extLst>
          </p:cNvPr>
          <p:cNvSpPr/>
          <p:nvPr/>
        </p:nvSpPr>
        <p:spPr bwMode="auto">
          <a:xfrm>
            <a:off x="2546350" y="1796107"/>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60" name="TextBox 59">
            <a:extLst>
              <a:ext uri="{FF2B5EF4-FFF2-40B4-BE49-F238E27FC236}">
                <a16:creationId xmlns:a16="http://schemas.microsoft.com/office/drawing/2014/main" id="{D6DD9AFB-3561-45C9-8EF5-7F8130482CC9}"/>
              </a:ext>
            </a:extLst>
          </p:cNvPr>
          <p:cNvSpPr txBox="1"/>
          <p:nvPr/>
        </p:nvSpPr>
        <p:spPr bwMode="auto">
          <a:xfrm>
            <a:off x="2546350" y="1796107"/>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GB" sz="1150" b="1" dirty="0">
                <a:solidFill>
                  <a:schemeClr val="bg1"/>
                </a:solidFill>
                <a:latin typeface="+mn-lt"/>
                <a:cs typeface="+mn-cs"/>
              </a:rPr>
              <a:t>Deliver safer, smarter engineering</a:t>
            </a:r>
          </a:p>
        </p:txBody>
      </p:sp>
      <p:pic>
        <p:nvPicPr>
          <p:cNvPr id="43032" name="Picture 47">
            <a:extLst>
              <a:ext uri="{FF2B5EF4-FFF2-40B4-BE49-F238E27FC236}">
                <a16:creationId xmlns:a16="http://schemas.microsoft.com/office/drawing/2014/main" id="{B24FA87B-9988-4E64-B7A8-19CB89CE4AC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auto">
          <a:xfrm>
            <a:off x="4668837" y="1378441"/>
            <a:ext cx="1908000" cy="127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0452F09B-9EB8-4B23-A9ED-BD1AFD1FB881}"/>
              </a:ext>
            </a:extLst>
          </p:cNvPr>
          <p:cNvSpPr/>
          <p:nvPr/>
        </p:nvSpPr>
        <p:spPr bwMode="auto">
          <a:xfrm>
            <a:off x="4668837" y="1796107"/>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56" name="TextBox 55">
            <a:extLst>
              <a:ext uri="{FF2B5EF4-FFF2-40B4-BE49-F238E27FC236}">
                <a16:creationId xmlns:a16="http://schemas.microsoft.com/office/drawing/2014/main" id="{6D5E06A1-5705-44CF-A401-5F2552AFE656}"/>
              </a:ext>
            </a:extLst>
          </p:cNvPr>
          <p:cNvSpPr txBox="1"/>
          <p:nvPr/>
        </p:nvSpPr>
        <p:spPr bwMode="auto">
          <a:xfrm>
            <a:off x="4668837" y="1796107"/>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Manage security in an insecure world</a:t>
            </a:r>
            <a:endParaRPr lang="en-GB" sz="1150" b="1" dirty="0">
              <a:solidFill>
                <a:schemeClr val="bg1"/>
              </a:solidFill>
              <a:latin typeface="+mn-lt"/>
              <a:cs typeface="+mn-cs"/>
            </a:endParaRPr>
          </a:p>
        </p:txBody>
      </p:sp>
      <p:pic>
        <p:nvPicPr>
          <p:cNvPr id="43029" name="Picture 48">
            <a:extLst>
              <a:ext uri="{FF2B5EF4-FFF2-40B4-BE49-F238E27FC236}">
                <a16:creationId xmlns:a16="http://schemas.microsoft.com/office/drawing/2014/main" id="{51580F14-B5C5-49BA-81F8-0795A9C9EE0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auto">
          <a:xfrm>
            <a:off x="6786563" y="1378441"/>
            <a:ext cx="1908000" cy="127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51">
            <a:extLst>
              <a:ext uri="{FF2B5EF4-FFF2-40B4-BE49-F238E27FC236}">
                <a16:creationId xmlns:a16="http://schemas.microsoft.com/office/drawing/2014/main" id="{6F8545C8-9FE5-4BFF-8D29-38A4339DF64C}"/>
              </a:ext>
            </a:extLst>
          </p:cNvPr>
          <p:cNvSpPr/>
          <p:nvPr/>
        </p:nvSpPr>
        <p:spPr bwMode="auto">
          <a:xfrm>
            <a:off x="6786563" y="1796107"/>
            <a:ext cx="1908000" cy="434975"/>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77" name="TextBox 76">
            <a:extLst>
              <a:ext uri="{FF2B5EF4-FFF2-40B4-BE49-F238E27FC236}">
                <a16:creationId xmlns:a16="http://schemas.microsoft.com/office/drawing/2014/main" id="{D4F95986-5B1F-47DD-86F4-AB908A6DE6D6}"/>
              </a:ext>
            </a:extLst>
          </p:cNvPr>
          <p:cNvSpPr txBox="1"/>
          <p:nvPr/>
        </p:nvSpPr>
        <p:spPr bwMode="auto">
          <a:xfrm>
            <a:off x="6786563" y="1796107"/>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Shine a light on our economy </a:t>
            </a:r>
            <a:endParaRPr lang="en-GB" sz="1150" b="1" dirty="0">
              <a:solidFill>
                <a:schemeClr val="bg1"/>
              </a:solidFill>
              <a:latin typeface="+mn-lt"/>
              <a:cs typeface="+mn-cs"/>
            </a:endParaRPr>
          </a:p>
        </p:txBody>
      </p:sp>
      <p:sp>
        <p:nvSpPr>
          <p:cNvPr id="43019" name="TextBox 6">
            <a:extLst>
              <a:ext uri="{FF2B5EF4-FFF2-40B4-BE49-F238E27FC236}">
                <a16:creationId xmlns:a16="http://schemas.microsoft.com/office/drawing/2014/main" id="{BD58E6F1-99CC-4F7A-9D66-105E126F0A84}"/>
              </a:ext>
            </a:extLst>
          </p:cNvPr>
          <p:cNvSpPr txBox="1">
            <a:spLocks noChangeArrowheads="1"/>
          </p:cNvSpPr>
          <p:nvPr/>
        </p:nvSpPr>
        <p:spPr bwMode="auto">
          <a:xfrm>
            <a:off x="433388" y="886098"/>
            <a:ext cx="57102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dirty="0"/>
              <a:t>Advance data science and artificial intelligence to…</a:t>
            </a:r>
          </a:p>
        </p:txBody>
      </p:sp>
      <p:pic>
        <p:nvPicPr>
          <p:cNvPr id="43041" name="Picture 70">
            <a:extLst>
              <a:ext uri="{FF2B5EF4-FFF2-40B4-BE49-F238E27FC236}">
                <a16:creationId xmlns:a16="http://schemas.microsoft.com/office/drawing/2014/main" id="{31166C7C-E0DC-4238-8BCB-3670B86258E3}"/>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86563" y="2873045"/>
            <a:ext cx="1908000" cy="12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a:extLst>
              <a:ext uri="{FF2B5EF4-FFF2-40B4-BE49-F238E27FC236}">
                <a16:creationId xmlns:a16="http://schemas.microsoft.com/office/drawing/2014/main" id="{339CF4A8-E24E-4F28-89DC-07450D49E0B8}"/>
              </a:ext>
            </a:extLst>
          </p:cNvPr>
          <p:cNvSpPr/>
          <p:nvPr/>
        </p:nvSpPr>
        <p:spPr bwMode="auto">
          <a:xfrm>
            <a:off x="6786563" y="3291558"/>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pic>
        <p:nvPicPr>
          <p:cNvPr id="43044" name="Picture 64">
            <a:extLst>
              <a:ext uri="{FF2B5EF4-FFF2-40B4-BE49-F238E27FC236}">
                <a16:creationId xmlns:a16="http://schemas.microsoft.com/office/drawing/2014/main" id="{1B34D0D8-F4A7-48E8-B705-0478C1557D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bwMode="auto">
          <a:xfrm>
            <a:off x="4668837" y="2873045"/>
            <a:ext cx="1908000" cy="12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a:extLst>
              <a:ext uri="{FF2B5EF4-FFF2-40B4-BE49-F238E27FC236}">
                <a16:creationId xmlns:a16="http://schemas.microsoft.com/office/drawing/2014/main" id="{D7BBF29D-6EC2-440C-BA54-B6E95430F29E}"/>
              </a:ext>
            </a:extLst>
          </p:cNvPr>
          <p:cNvSpPr/>
          <p:nvPr/>
        </p:nvSpPr>
        <p:spPr bwMode="auto">
          <a:xfrm>
            <a:off x="4668837" y="3189958"/>
            <a:ext cx="1908000" cy="638175"/>
          </a:xfrm>
          <a:prstGeom prst="rect">
            <a:avLst/>
          </a:prstGeom>
          <a:solidFill>
            <a:schemeClr val="tx1">
              <a:lumMod val="75000"/>
              <a:lumOff val="2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84" name="TextBox 83">
            <a:extLst>
              <a:ext uri="{FF2B5EF4-FFF2-40B4-BE49-F238E27FC236}">
                <a16:creationId xmlns:a16="http://schemas.microsoft.com/office/drawing/2014/main" id="{FBFDA838-8C2E-4223-85F3-F500F107A866}"/>
              </a:ext>
            </a:extLst>
          </p:cNvPr>
          <p:cNvSpPr txBox="1"/>
          <p:nvPr/>
        </p:nvSpPr>
        <p:spPr bwMode="auto">
          <a:xfrm>
            <a:off x="4668837" y="3291558"/>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Supercharge research </a:t>
            </a:r>
          </a:p>
          <a:p>
            <a:pPr algn="ctr" defTabSz="685800" eaLnBrk="1" fontAlgn="auto" hangingPunct="1">
              <a:spcBef>
                <a:spcPts val="0"/>
              </a:spcBef>
              <a:spcAft>
                <a:spcPts val="0"/>
              </a:spcAft>
              <a:defRPr/>
            </a:pPr>
            <a:r>
              <a:rPr lang="en-US" sz="1150" b="1" dirty="0">
                <a:solidFill>
                  <a:schemeClr val="bg1"/>
                </a:solidFill>
                <a:latin typeface="+mn-lt"/>
                <a:cs typeface="+mn-cs"/>
              </a:rPr>
              <a:t>in science and </a:t>
            </a:r>
          </a:p>
          <a:p>
            <a:pPr algn="ctr" defTabSz="685800" eaLnBrk="1" fontAlgn="auto" hangingPunct="1">
              <a:spcBef>
                <a:spcPts val="0"/>
              </a:spcBef>
              <a:spcAft>
                <a:spcPts val="0"/>
              </a:spcAft>
              <a:defRPr/>
            </a:pPr>
            <a:r>
              <a:rPr lang="en-US" sz="1150" b="1" dirty="0">
                <a:solidFill>
                  <a:schemeClr val="bg1"/>
                </a:solidFill>
                <a:latin typeface="+mn-lt"/>
                <a:cs typeface="+mn-cs"/>
              </a:rPr>
              <a:t>humanities </a:t>
            </a:r>
            <a:endParaRPr lang="en-GB" sz="1150" b="1" dirty="0">
              <a:solidFill>
                <a:schemeClr val="bg1"/>
              </a:solidFill>
              <a:latin typeface="+mn-lt"/>
              <a:cs typeface="+mn-cs"/>
            </a:endParaRPr>
          </a:p>
        </p:txBody>
      </p:sp>
      <p:pic>
        <p:nvPicPr>
          <p:cNvPr id="43026" name="Picture 62">
            <a:extLst>
              <a:ext uri="{FF2B5EF4-FFF2-40B4-BE49-F238E27FC236}">
                <a16:creationId xmlns:a16="http://schemas.microsoft.com/office/drawing/2014/main" id="{2E61EEBC-75CF-46F6-8A63-4306A9B06E3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419100" y="2873892"/>
            <a:ext cx="1908000" cy="12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86">
            <a:extLst>
              <a:ext uri="{FF2B5EF4-FFF2-40B4-BE49-F238E27FC236}">
                <a16:creationId xmlns:a16="http://schemas.microsoft.com/office/drawing/2014/main" id="{6EB173CA-D399-4C8C-BB8E-0BE37F76488E}"/>
              </a:ext>
            </a:extLst>
          </p:cNvPr>
          <p:cNvSpPr/>
          <p:nvPr/>
        </p:nvSpPr>
        <p:spPr bwMode="auto">
          <a:xfrm>
            <a:off x="419100" y="3189958"/>
            <a:ext cx="1908000" cy="6381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82" name="TextBox 81">
            <a:extLst>
              <a:ext uri="{FF2B5EF4-FFF2-40B4-BE49-F238E27FC236}">
                <a16:creationId xmlns:a16="http://schemas.microsoft.com/office/drawing/2014/main" id="{5FC31090-2AB2-4E30-927B-3D2698780A39}"/>
              </a:ext>
            </a:extLst>
          </p:cNvPr>
          <p:cNvSpPr txBox="1"/>
          <p:nvPr/>
        </p:nvSpPr>
        <p:spPr bwMode="auto">
          <a:xfrm>
            <a:off x="419100" y="3291558"/>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Make algorithmic </a:t>
            </a:r>
          </a:p>
          <a:p>
            <a:pPr algn="ctr" defTabSz="685800" eaLnBrk="1" fontAlgn="auto" hangingPunct="1">
              <a:spcBef>
                <a:spcPts val="0"/>
              </a:spcBef>
              <a:spcAft>
                <a:spcPts val="0"/>
              </a:spcAft>
              <a:defRPr/>
            </a:pPr>
            <a:r>
              <a:rPr lang="en-US" sz="1150" b="1" dirty="0">
                <a:solidFill>
                  <a:schemeClr val="bg1"/>
                </a:solidFill>
                <a:latin typeface="+mn-lt"/>
                <a:cs typeface="+mn-cs"/>
              </a:rPr>
              <a:t>systems fair, </a:t>
            </a:r>
          </a:p>
          <a:p>
            <a:pPr algn="ctr" defTabSz="685800" eaLnBrk="1" fontAlgn="auto" hangingPunct="1">
              <a:spcBef>
                <a:spcPts val="0"/>
              </a:spcBef>
              <a:spcAft>
                <a:spcPts val="0"/>
              </a:spcAft>
              <a:defRPr/>
            </a:pPr>
            <a:r>
              <a:rPr lang="en-US" sz="1150" b="1" dirty="0">
                <a:solidFill>
                  <a:schemeClr val="bg1"/>
                </a:solidFill>
                <a:latin typeface="+mn-lt"/>
                <a:cs typeface="+mn-cs"/>
              </a:rPr>
              <a:t>transparent, and ethical</a:t>
            </a:r>
            <a:endParaRPr lang="en-GB" sz="1150" b="1" dirty="0">
              <a:solidFill>
                <a:schemeClr val="bg1"/>
              </a:solidFill>
              <a:latin typeface="+mn-lt"/>
              <a:cs typeface="+mn-cs"/>
            </a:endParaRPr>
          </a:p>
        </p:txBody>
      </p:sp>
      <p:pic>
        <p:nvPicPr>
          <p:cNvPr id="43023" name="Picture 63">
            <a:extLst>
              <a:ext uri="{FF2B5EF4-FFF2-40B4-BE49-F238E27FC236}">
                <a16:creationId xmlns:a16="http://schemas.microsoft.com/office/drawing/2014/main" id="{7EFFEB62-1E9E-4E70-BC4E-69ACEA6FB04C}"/>
              </a:ext>
            </a:extLst>
          </p:cNvPr>
          <p:cNvPicPr>
            <a:picLocks noChangeAspect="1"/>
          </p:cNvPicPr>
          <p:nvPr/>
        </p:nvPicPr>
        <p:blipFill>
          <a:blip r:embed="rId10" cstate="print">
            <a:extLst>
              <a:ext uri="{28A0092B-C50C-407E-A947-70E740481C1C}">
                <a14:useLocalDpi xmlns:a14="http://schemas.microsoft.com/office/drawing/2010/main"/>
              </a:ext>
            </a:extLst>
          </a:blip>
          <a:srcRect r="-2"/>
          <a:stretch>
            <a:fillRect/>
          </a:stretch>
        </p:blipFill>
        <p:spPr bwMode="auto">
          <a:xfrm>
            <a:off x="2546350" y="2873045"/>
            <a:ext cx="1908000" cy="12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Rectangle 85">
            <a:extLst>
              <a:ext uri="{FF2B5EF4-FFF2-40B4-BE49-F238E27FC236}">
                <a16:creationId xmlns:a16="http://schemas.microsoft.com/office/drawing/2014/main" id="{6AD98A78-A2CC-4C6C-A091-31289EBE3A47}"/>
              </a:ext>
            </a:extLst>
          </p:cNvPr>
          <p:cNvSpPr/>
          <p:nvPr/>
        </p:nvSpPr>
        <p:spPr bwMode="auto">
          <a:xfrm>
            <a:off x="2546350" y="3189958"/>
            <a:ext cx="1908000" cy="638175"/>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b="1" dirty="0"/>
          </a:p>
        </p:txBody>
      </p:sp>
      <p:sp>
        <p:nvSpPr>
          <p:cNvPr id="83" name="TextBox 82">
            <a:extLst>
              <a:ext uri="{FF2B5EF4-FFF2-40B4-BE49-F238E27FC236}">
                <a16:creationId xmlns:a16="http://schemas.microsoft.com/office/drawing/2014/main" id="{12441ACE-6348-46ED-B738-B421E52573F7}"/>
              </a:ext>
            </a:extLst>
          </p:cNvPr>
          <p:cNvSpPr txBox="1"/>
          <p:nvPr/>
        </p:nvSpPr>
        <p:spPr bwMode="auto">
          <a:xfrm>
            <a:off x="2546350" y="3291558"/>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Design computers for </a:t>
            </a:r>
          </a:p>
          <a:p>
            <a:pPr algn="ctr" defTabSz="685800" eaLnBrk="1" fontAlgn="auto" hangingPunct="1">
              <a:spcBef>
                <a:spcPts val="0"/>
              </a:spcBef>
              <a:spcAft>
                <a:spcPts val="0"/>
              </a:spcAft>
              <a:defRPr/>
            </a:pPr>
            <a:r>
              <a:rPr lang="en-US" sz="1150" b="1" dirty="0">
                <a:solidFill>
                  <a:schemeClr val="bg1"/>
                </a:solidFill>
                <a:latin typeface="+mn-lt"/>
                <a:cs typeface="+mn-cs"/>
              </a:rPr>
              <a:t>the next generation </a:t>
            </a:r>
          </a:p>
          <a:p>
            <a:pPr algn="ctr" defTabSz="685800" eaLnBrk="1" fontAlgn="auto" hangingPunct="1">
              <a:spcBef>
                <a:spcPts val="0"/>
              </a:spcBef>
              <a:spcAft>
                <a:spcPts val="0"/>
              </a:spcAft>
              <a:defRPr/>
            </a:pPr>
            <a:r>
              <a:rPr lang="en-US" sz="1150" b="1" dirty="0">
                <a:solidFill>
                  <a:schemeClr val="bg1"/>
                </a:solidFill>
                <a:latin typeface="+mn-lt"/>
                <a:cs typeface="+mn-cs"/>
              </a:rPr>
              <a:t>of algorithms</a:t>
            </a:r>
            <a:endParaRPr lang="en-GB" sz="1150" b="1" dirty="0">
              <a:solidFill>
                <a:schemeClr val="bg1"/>
              </a:solidFill>
              <a:latin typeface="+mn-lt"/>
              <a:cs typeface="+mn-cs"/>
            </a:endParaRPr>
          </a:p>
        </p:txBody>
      </p:sp>
      <p:sp>
        <p:nvSpPr>
          <p:cNvPr id="85" name="TextBox 84">
            <a:extLst>
              <a:ext uri="{FF2B5EF4-FFF2-40B4-BE49-F238E27FC236}">
                <a16:creationId xmlns:a16="http://schemas.microsoft.com/office/drawing/2014/main" id="{7F20BB87-F250-4403-9FBA-218BC89F4AF6}"/>
              </a:ext>
            </a:extLst>
          </p:cNvPr>
          <p:cNvSpPr txBox="1"/>
          <p:nvPr/>
        </p:nvSpPr>
        <p:spPr bwMode="auto">
          <a:xfrm>
            <a:off x="6786563" y="3291558"/>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GB" sz="1150" b="1" dirty="0">
                <a:solidFill>
                  <a:schemeClr val="bg1"/>
                </a:solidFill>
                <a:latin typeface="+mn-lt"/>
                <a:cs typeface="+mn-cs"/>
              </a:rPr>
              <a:t>Foster government innovation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Title 5">
            <a:extLst>
              <a:ext uri="{FF2B5EF4-FFF2-40B4-BE49-F238E27FC236}">
                <a16:creationId xmlns:a16="http://schemas.microsoft.com/office/drawing/2014/main" id="{CDB07AB3-1558-45EB-823B-6F2D7A8BEB02}"/>
              </a:ext>
            </a:extLst>
          </p:cNvPr>
          <p:cNvSpPr>
            <a:spLocks noGrp="1"/>
          </p:cNvSpPr>
          <p:nvPr>
            <p:ph type="title"/>
          </p:nvPr>
        </p:nvSpPr>
        <p:spPr/>
        <p:txBody>
          <a:bodyPr/>
          <a:lstStyle/>
          <a:p>
            <a:r>
              <a:rPr lang="en-GB" altLang="en-US" noProof="0" dirty="0"/>
              <a:t>Core capabilities </a:t>
            </a:r>
          </a:p>
        </p:txBody>
      </p:sp>
      <p:sp>
        <p:nvSpPr>
          <p:cNvPr id="45061" name="Date Placeholder 2">
            <a:extLst>
              <a:ext uri="{FF2B5EF4-FFF2-40B4-BE49-F238E27FC236}">
                <a16:creationId xmlns:a16="http://schemas.microsoft.com/office/drawing/2014/main" id="{8B85A2AD-C164-4DA8-BA07-0286A15CB975}"/>
              </a:ext>
            </a:extLst>
          </p:cNvPr>
          <p:cNvSpPr>
            <a:spLocks noGrp="1"/>
          </p:cNvSpPr>
          <p:nvPr>
            <p:ph type="dt" sz="half" idx="15"/>
          </p:nvPr>
        </p:nvSpPr>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49A49A-A30E-45EF-AD50-D3851F58A6DC}" type="datetime1">
              <a:rPr lang="en-GB" altLang="en-US" smtClean="0"/>
              <a:pPr/>
              <a:t>30/01/2019</a:t>
            </a:fld>
            <a:endParaRPr lang="en-GB" altLang="en-US"/>
          </a:p>
        </p:txBody>
      </p:sp>
      <p:sp>
        <p:nvSpPr>
          <p:cNvPr id="45062" name="Slide Number Placeholder 4">
            <a:extLst>
              <a:ext uri="{FF2B5EF4-FFF2-40B4-BE49-F238E27FC236}">
                <a16:creationId xmlns:a16="http://schemas.microsoft.com/office/drawing/2014/main" id="{50E028DB-EB7D-41C6-84E2-E6DD0A1BB999}"/>
              </a:ext>
            </a:extLst>
          </p:cNvPr>
          <p:cNvSpPr>
            <a:spLocks noGrp="1"/>
          </p:cNvSpPr>
          <p:nvPr>
            <p:ph type="sldNum" sz="quarter" idx="16"/>
          </p:nvPr>
        </p:nvSpPr>
        <p:spPr/>
        <p:txBody>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6F056B-20FA-406E-88CD-3C038323AFAD}" type="slidenum">
              <a:rPr lang="en-GB" altLang="en-US" smtClean="0"/>
              <a:pPr/>
              <a:t>9</a:t>
            </a:fld>
            <a:endParaRPr lang="en-GB" altLang="en-US"/>
          </a:p>
        </p:txBody>
      </p:sp>
      <p:grpSp>
        <p:nvGrpSpPr>
          <p:cNvPr id="9" name="Group 8">
            <a:extLst>
              <a:ext uri="{FF2B5EF4-FFF2-40B4-BE49-F238E27FC236}">
                <a16:creationId xmlns:a16="http://schemas.microsoft.com/office/drawing/2014/main" id="{D1955941-764D-4B16-A376-3E6E56CBF180}"/>
              </a:ext>
            </a:extLst>
          </p:cNvPr>
          <p:cNvGrpSpPr/>
          <p:nvPr/>
        </p:nvGrpSpPr>
        <p:grpSpPr>
          <a:xfrm>
            <a:off x="2555800" y="1208204"/>
            <a:ext cx="1908000" cy="1270800"/>
            <a:chOff x="4679800" y="1212055"/>
            <a:chExt cx="1908000" cy="1270800"/>
          </a:xfrm>
        </p:grpSpPr>
        <p:pic>
          <p:nvPicPr>
            <p:cNvPr id="27" name="Picture 47">
              <a:extLst>
                <a:ext uri="{FF2B5EF4-FFF2-40B4-BE49-F238E27FC236}">
                  <a16:creationId xmlns:a16="http://schemas.microsoft.com/office/drawing/2014/main" id="{EB36AF5C-B351-4E67-B80A-DB447D4ACB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4679800" y="1212055"/>
              <a:ext cx="1908000" cy="12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19655106-FBB8-49D1-B09B-A537989D2BC6}"/>
                </a:ext>
              </a:extLst>
            </p:cNvPr>
            <p:cNvSpPr/>
            <p:nvPr/>
          </p:nvSpPr>
          <p:spPr>
            <a:xfrm>
              <a:off x="4679800" y="1631363"/>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56" name="TextBox 55">
              <a:extLst>
                <a:ext uri="{FF2B5EF4-FFF2-40B4-BE49-F238E27FC236}">
                  <a16:creationId xmlns:a16="http://schemas.microsoft.com/office/drawing/2014/main" id="{097D68DD-17CA-4711-9502-C271D038BE22}"/>
                </a:ext>
              </a:extLst>
            </p:cNvPr>
            <p:cNvSpPr txBox="1"/>
            <p:nvPr/>
          </p:nvSpPr>
          <p:spPr>
            <a:xfrm>
              <a:off x="4679800" y="1631363"/>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Security and robustness</a:t>
              </a:r>
              <a:endParaRPr lang="en-GB" sz="1150" b="1" dirty="0">
                <a:solidFill>
                  <a:schemeClr val="bg1"/>
                </a:solidFill>
                <a:latin typeface="+mn-lt"/>
                <a:cs typeface="+mn-cs"/>
              </a:endParaRPr>
            </a:p>
          </p:txBody>
        </p:sp>
      </p:grpSp>
      <p:grpSp>
        <p:nvGrpSpPr>
          <p:cNvPr id="7" name="Group 6">
            <a:extLst>
              <a:ext uri="{FF2B5EF4-FFF2-40B4-BE49-F238E27FC236}">
                <a16:creationId xmlns:a16="http://schemas.microsoft.com/office/drawing/2014/main" id="{54918FC4-CD5E-4EE3-A899-56994DF2DCD3}"/>
              </a:ext>
            </a:extLst>
          </p:cNvPr>
          <p:cNvGrpSpPr/>
          <p:nvPr/>
        </p:nvGrpSpPr>
        <p:grpSpPr>
          <a:xfrm>
            <a:off x="6803800" y="1212055"/>
            <a:ext cx="1908000" cy="1270801"/>
            <a:chOff x="6857522" y="1212527"/>
            <a:chExt cx="1908000" cy="1270801"/>
          </a:xfrm>
        </p:grpSpPr>
        <p:pic>
          <p:nvPicPr>
            <p:cNvPr id="45073" name="Picture 48">
              <a:extLst>
                <a:ext uri="{FF2B5EF4-FFF2-40B4-BE49-F238E27FC236}">
                  <a16:creationId xmlns:a16="http://schemas.microsoft.com/office/drawing/2014/main" id="{894BAC92-E13E-4D8F-9B3F-442F402A850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rot="5400000">
              <a:off x="7176121" y="893928"/>
              <a:ext cx="1270801" cy="19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7292E349-C580-4703-B1DD-0FEDE136CF43}"/>
                </a:ext>
              </a:extLst>
            </p:cNvPr>
            <p:cNvGrpSpPr/>
            <p:nvPr/>
          </p:nvGrpSpPr>
          <p:grpSpPr>
            <a:xfrm>
              <a:off x="6857522" y="1631363"/>
              <a:ext cx="1908000" cy="434975"/>
              <a:chOff x="6852043" y="2344737"/>
              <a:chExt cx="1908000" cy="434975"/>
            </a:xfrm>
          </p:grpSpPr>
          <p:sp>
            <p:nvSpPr>
              <p:cNvPr id="52" name="Rectangle 51">
                <a:extLst>
                  <a:ext uri="{FF2B5EF4-FFF2-40B4-BE49-F238E27FC236}">
                    <a16:creationId xmlns:a16="http://schemas.microsoft.com/office/drawing/2014/main" id="{98812B8C-D92F-4E0C-A23C-74F636BF107D}"/>
                  </a:ext>
                </a:extLst>
              </p:cNvPr>
              <p:cNvSpPr/>
              <p:nvPr/>
            </p:nvSpPr>
            <p:spPr>
              <a:xfrm>
                <a:off x="6852043" y="2344737"/>
                <a:ext cx="1908000" cy="434975"/>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77" name="TextBox 76">
                <a:extLst>
                  <a:ext uri="{FF2B5EF4-FFF2-40B4-BE49-F238E27FC236}">
                    <a16:creationId xmlns:a16="http://schemas.microsoft.com/office/drawing/2014/main" id="{E39878D8-062F-46DA-B83D-E6FC43BFF764}"/>
                  </a:ext>
                </a:extLst>
              </p:cNvPr>
              <p:cNvSpPr txBox="1"/>
              <p:nvPr/>
            </p:nvSpPr>
            <p:spPr>
              <a:xfrm>
                <a:off x="6852043" y="2344737"/>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Machine learning and artificial intelligence</a:t>
                </a:r>
                <a:endParaRPr lang="en-GB" sz="1150" b="1" dirty="0">
                  <a:solidFill>
                    <a:schemeClr val="bg1"/>
                  </a:solidFill>
                  <a:latin typeface="+mn-lt"/>
                  <a:cs typeface="+mn-cs"/>
                </a:endParaRPr>
              </a:p>
            </p:txBody>
          </p:sp>
        </p:grpSp>
      </p:grpSp>
      <p:pic>
        <p:nvPicPr>
          <p:cNvPr id="45064" name="Picture 7">
            <a:extLst>
              <a:ext uri="{FF2B5EF4-FFF2-40B4-BE49-F238E27FC236}">
                <a16:creationId xmlns:a16="http://schemas.microsoft.com/office/drawing/2014/main" id="{F4A07E85-580B-4E34-B1C8-EC80A67D13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auto">
          <a:xfrm>
            <a:off x="431600" y="1208204"/>
            <a:ext cx="1908000" cy="1274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B930BE1B-B182-4D00-A08A-58D9171ED875}"/>
              </a:ext>
            </a:extLst>
          </p:cNvPr>
          <p:cNvSpPr/>
          <p:nvPr/>
        </p:nvSpPr>
        <p:spPr>
          <a:xfrm>
            <a:off x="431600" y="1627512"/>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54" name="TextBox 53">
            <a:extLst>
              <a:ext uri="{FF2B5EF4-FFF2-40B4-BE49-F238E27FC236}">
                <a16:creationId xmlns:a16="http://schemas.microsoft.com/office/drawing/2014/main" id="{5260B665-832F-4F3B-8197-FD9DC1A0CC5E}"/>
              </a:ext>
            </a:extLst>
          </p:cNvPr>
          <p:cNvSpPr txBox="1"/>
          <p:nvPr/>
        </p:nvSpPr>
        <p:spPr>
          <a:xfrm>
            <a:off x="431600" y="1627512"/>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System architecture</a:t>
            </a:r>
            <a:endParaRPr lang="en-GB" sz="1150" b="1" dirty="0">
              <a:solidFill>
                <a:schemeClr val="bg1"/>
              </a:solidFill>
              <a:latin typeface="+mn-lt"/>
              <a:cs typeface="+mn-cs"/>
            </a:endParaRPr>
          </a:p>
        </p:txBody>
      </p:sp>
      <p:grpSp>
        <p:nvGrpSpPr>
          <p:cNvPr id="14" name="Group 13">
            <a:extLst>
              <a:ext uri="{FF2B5EF4-FFF2-40B4-BE49-F238E27FC236}">
                <a16:creationId xmlns:a16="http://schemas.microsoft.com/office/drawing/2014/main" id="{8304EB1A-D8D8-4AFD-ADB4-965917E6FA88}"/>
              </a:ext>
            </a:extLst>
          </p:cNvPr>
          <p:cNvGrpSpPr/>
          <p:nvPr/>
        </p:nvGrpSpPr>
        <p:grpSpPr>
          <a:xfrm>
            <a:off x="431600" y="2711232"/>
            <a:ext cx="1908000" cy="1271471"/>
            <a:chOff x="2555800" y="1213115"/>
            <a:chExt cx="1908000" cy="1271471"/>
          </a:xfrm>
        </p:grpSpPr>
        <p:pic>
          <p:nvPicPr>
            <p:cNvPr id="45067" name="Picture 46">
              <a:extLst>
                <a:ext uri="{FF2B5EF4-FFF2-40B4-BE49-F238E27FC236}">
                  <a16:creationId xmlns:a16="http://schemas.microsoft.com/office/drawing/2014/main" id="{0395603F-F193-429A-A8AE-99CBF6ABFAC8}"/>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555800" y="1213115"/>
              <a:ext cx="1908000" cy="127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69">
              <a:extLst>
                <a:ext uri="{FF2B5EF4-FFF2-40B4-BE49-F238E27FC236}">
                  <a16:creationId xmlns:a16="http://schemas.microsoft.com/office/drawing/2014/main" id="{1EB21EC0-4751-4494-BD3D-34DF98131512}"/>
                </a:ext>
              </a:extLst>
            </p:cNvPr>
            <p:cNvSpPr/>
            <p:nvPr/>
          </p:nvSpPr>
          <p:spPr>
            <a:xfrm>
              <a:off x="2555800" y="1631363"/>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60" name="TextBox 59">
              <a:extLst>
                <a:ext uri="{FF2B5EF4-FFF2-40B4-BE49-F238E27FC236}">
                  <a16:creationId xmlns:a16="http://schemas.microsoft.com/office/drawing/2014/main" id="{416DE6C2-6EE5-426C-ADAF-B9D1762C61CE}"/>
                </a:ext>
              </a:extLst>
            </p:cNvPr>
            <p:cNvSpPr txBox="1"/>
            <p:nvPr/>
          </p:nvSpPr>
          <p:spPr>
            <a:xfrm>
              <a:off x="2555800" y="1631363"/>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Mathematical modelling </a:t>
              </a:r>
            </a:p>
            <a:p>
              <a:pPr algn="ctr" defTabSz="685800" eaLnBrk="1" fontAlgn="auto" hangingPunct="1">
                <a:spcBef>
                  <a:spcPts val="0"/>
                </a:spcBef>
                <a:spcAft>
                  <a:spcPts val="0"/>
                </a:spcAft>
                <a:defRPr/>
              </a:pPr>
              <a:r>
                <a:rPr lang="en-US" sz="1150" b="1" dirty="0">
                  <a:solidFill>
                    <a:schemeClr val="bg1"/>
                  </a:solidFill>
                  <a:latin typeface="+mn-lt"/>
                  <a:cs typeface="+mn-cs"/>
                </a:rPr>
                <a:t>of complex systems</a:t>
              </a:r>
              <a:endParaRPr lang="en-GB" sz="1150" b="1" dirty="0">
                <a:solidFill>
                  <a:schemeClr val="bg1"/>
                </a:solidFill>
                <a:latin typeface="+mn-lt"/>
                <a:cs typeface="+mn-cs"/>
              </a:endParaRPr>
            </a:p>
          </p:txBody>
        </p:sp>
      </p:grpSp>
      <p:grpSp>
        <p:nvGrpSpPr>
          <p:cNvPr id="10" name="Group 9">
            <a:extLst>
              <a:ext uri="{FF2B5EF4-FFF2-40B4-BE49-F238E27FC236}">
                <a16:creationId xmlns:a16="http://schemas.microsoft.com/office/drawing/2014/main" id="{AD9950FB-A5EE-4A47-9BC2-5A39A1321073}"/>
              </a:ext>
            </a:extLst>
          </p:cNvPr>
          <p:cNvGrpSpPr/>
          <p:nvPr/>
        </p:nvGrpSpPr>
        <p:grpSpPr>
          <a:xfrm>
            <a:off x="4679800" y="2711232"/>
            <a:ext cx="1908000" cy="1270799"/>
            <a:chOff x="4679800" y="2711232"/>
            <a:chExt cx="1908000" cy="1270799"/>
          </a:xfrm>
        </p:grpSpPr>
        <p:pic>
          <p:nvPicPr>
            <p:cNvPr id="45058" name="Picture 70">
              <a:extLst>
                <a:ext uri="{FF2B5EF4-FFF2-40B4-BE49-F238E27FC236}">
                  <a16:creationId xmlns:a16="http://schemas.microsoft.com/office/drawing/2014/main" id="{7DD8975D-485E-4C94-875A-C08312F285BA}"/>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79800" y="2711232"/>
              <a:ext cx="1908000" cy="127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a:extLst>
                <a:ext uri="{FF2B5EF4-FFF2-40B4-BE49-F238E27FC236}">
                  <a16:creationId xmlns:a16="http://schemas.microsoft.com/office/drawing/2014/main" id="{FEB32718-B433-4389-B719-B12CD5D6AC29}"/>
                </a:ext>
              </a:extLst>
            </p:cNvPr>
            <p:cNvSpPr/>
            <p:nvPr/>
          </p:nvSpPr>
          <p:spPr>
            <a:xfrm>
              <a:off x="4679800" y="3026110"/>
              <a:ext cx="1908000" cy="648072"/>
            </a:xfrm>
            <a:prstGeom prst="rect">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85" name="TextBox 84">
              <a:extLst>
                <a:ext uri="{FF2B5EF4-FFF2-40B4-BE49-F238E27FC236}">
                  <a16:creationId xmlns:a16="http://schemas.microsoft.com/office/drawing/2014/main" id="{84631CF7-F863-42CF-81B5-67BB017D5EDC}"/>
                </a:ext>
              </a:extLst>
            </p:cNvPr>
            <p:cNvSpPr txBox="1"/>
            <p:nvPr/>
          </p:nvSpPr>
          <p:spPr>
            <a:xfrm>
              <a:off x="4679800" y="3132659"/>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GB" sz="1150" b="1" dirty="0">
                  <a:solidFill>
                    <a:schemeClr val="bg1"/>
                  </a:solidFill>
                  <a:latin typeface="+mn-lt"/>
                  <a:cs typeface="+mn-cs"/>
                </a:rPr>
                <a:t>Ethics of data </a:t>
              </a:r>
            </a:p>
            <a:p>
              <a:pPr algn="ctr" defTabSz="685800" eaLnBrk="1" fontAlgn="auto" hangingPunct="1">
                <a:spcBef>
                  <a:spcPts val="0"/>
                </a:spcBef>
                <a:spcAft>
                  <a:spcPts val="0"/>
                </a:spcAft>
                <a:defRPr/>
              </a:pPr>
              <a:r>
                <a:rPr lang="en-GB" sz="1150" b="1" dirty="0">
                  <a:solidFill>
                    <a:schemeClr val="bg1"/>
                  </a:solidFill>
                  <a:latin typeface="+mn-lt"/>
                  <a:cs typeface="+mn-cs"/>
                </a:rPr>
                <a:t>science and artificial intelligence</a:t>
              </a:r>
            </a:p>
          </p:txBody>
        </p:sp>
      </p:grpSp>
      <p:grpSp>
        <p:nvGrpSpPr>
          <p:cNvPr id="12" name="Group 11">
            <a:extLst>
              <a:ext uri="{FF2B5EF4-FFF2-40B4-BE49-F238E27FC236}">
                <a16:creationId xmlns:a16="http://schemas.microsoft.com/office/drawing/2014/main" id="{BCC61313-35BB-4FFF-B2EA-8F2BAD0EC835}"/>
              </a:ext>
            </a:extLst>
          </p:cNvPr>
          <p:cNvGrpSpPr/>
          <p:nvPr/>
        </p:nvGrpSpPr>
        <p:grpSpPr>
          <a:xfrm>
            <a:off x="4679800" y="1208204"/>
            <a:ext cx="1908000" cy="1271471"/>
            <a:chOff x="431800" y="2710560"/>
            <a:chExt cx="1908000" cy="1271471"/>
          </a:xfrm>
        </p:grpSpPr>
        <p:pic>
          <p:nvPicPr>
            <p:cNvPr id="45076" name="Picture 43">
              <a:extLst>
                <a:ext uri="{FF2B5EF4-FFF2-40B4-BE49-F238E27FC236}">
                  <a16:creationId xmlns:a16="http://schemas.microsoft.com/office/drawing/2014/main" id="{4F6469DB-CBF3-401A-B351-C6B8E7DDBB34}"/>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431800" y="2710560"/>
              <a:ext cx="1908000" cy="127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183D888B-19C7-409C-8FE9-F51ACCDBB6AA}"/>
                </a:ext>
              </a:extLst>
            </p:cNvPr>
            <p:cNvSpPr/>
            <p:nvPr/>
          </p:nvSpPr>
          <p:spPr>
            <a:xfrm>
              <a:off x="431800" y="3022259"/>
              <a:ext cx="1908000" cy="648072"/>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46" name="TextBox 45">
              <a:extLst>
                <a:ext uri="{FF2B5EF4-FFF2-40B4-BE49-F238E27FC236}">
                  <a16:creationId xmlns:a16="http://schemas.microsoft.com/office/drawing/2014/main" id="{3D093D02-488D-46C5-809D-BB4984F3BDBF}"/>
                </a:ext>
              </a:extLst>
            </p:cNvPr>
            <p:cNvSpPr txBox="1"/>
            <p:nvPr/>
          </p:nvSpPr>
          <p:spPr>
            <a:xfrm>
              <a:off x="431800" y="3128808"/>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Core statistics:</a:t>
              </a:r>
            </a:p>
            <a:p>
              <a:pPr algn="ctr" defTabSz="685800" eaLnBrk="1" fontAlgn="auto" hangingPunct="1">
                <a:spcBef>
                  <a:spcPts val="0"/>
                </a:spcBef>
                <a:spcAft>
                  <a:spcPts val="0"/>
                </a:spcAft>
                <a:defRPr/>
              </a:pPr>
              <a:r>
                <a:rPr lang="en-US" sz="1150" b="1" dirty="0">
                  <a:solidFill>
                    <a:schemeClr val="bg1"/>
                  </a:solidFill>
                  <a:latin typeface="+mn-lt"/>
                  <a:cs typeface="+mn-cs"/>
                </a:rPr>
                <a:t>complex structure</a:t>
              </a:r>
            </a:p>
            <a:p>
              <a:pPr algn="ctr" defTabSz="685800" eaLnBrk="1" fontAlgn="auto" hangingPunct="1">
                <a:spcBef>
                  <a:spcPts val="0"/>
                </a:spcBef>
                <a:spcAft>
                  <a:spcPts val="0"/>
                </a:spcAft>
                <a:defRPr/>
              </a:pPr>
              <a:r>
                <a:rPr lang="en-US" sz="1150" b="1" dirty="0">
                  <a:solidFill>
                    <a:schemeClr val="bg1"/>
                  </a:solidFill>
                  <a:latin typeface="+mn-lt"/>
                  <a:cs typeface="+mn-cs"/>
                </a:rPr>
                <a:t> in data</a:t>
              </a:r>
              <a:endParaRPr lang="en-GB" sz="1150" b="1" dirty="0">
                <a:solidFill>
                  <a:schemeClr val="bg1"/>
                </a:solidFill>
                <a:latin typeface="+mn-lt"/>
                <a:cs typeface="+mn-cs"/>
              </a:endParaRPr>
            </a:p>
          </p:txBody>
        </p:sp>
      </p:grpSp>
      <p:grpSp>
        <p:nvGrpSpPr>
          <p:cNvPr id="11" name="Group 10">
            <a:extLst>
              <a:ext uri="{FF2B5EF4-FFF2-40B4-BE49-F238E27FC236}">
                <a16:creationId xmlns:a16="http://schemas.microsoft.com/office/drawing/2014/main" id="{9F8E75BD-11E7-45CF-8572-A92099E62CEB}"/>
              </a:ext>
            </a:extLst>
          </p:cNvPr>
          <p:cNvGrpSpPr/>
          <p:nvPr/>
        </p:nvGrpSpPr>
        <p:grpSpPr>
          <a:xfrm>
            <a:off x="2555800" y="2714411"/>
            <a:ext cx="1908000" cy="1271471"/>
            <a:chOff x="2555800" y="2714411"/>
            <a:chExt cx="1908000" cy="1271471"/>
          </a:xfrm>
        </p:grpSpPr>
        <p:pic>
          <p:nvPicPr>
            <p:cNvPr id="45079" name="Picture 54">
              <a:extLst>
                <a:ext uri="{FF2B5EF4-FFF2-40B4-BE49-F238E27FC236}">
                  <a16:creationId xmlns:a16="http://schemas.microsoft.com/office/drawing/2014/main" id="{8683F1ED-C6A5-484F-ADBC-428AB11A2C87}"/>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2555800" y="2714411"/>
              <a:ext cx="1908000" cy="127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a:extLst>
                <a:ext uri="{FF2B5EF4-FFF2-40B4-BE49-F238E27FC236}">
                  <a16:creationId xmlns:a16="http://schemas.microsoft.com/office/drawing/2014/main" id="{CA5FE4F8-3808-4816-B7E3-DA7CCA07E5EE}"/>
                </a:ext>
              </a:extLst>
            </p:cNvPr>
            <p:cNvSpPr/>
            <p:nvPr/>
          </p:nvSpPr>
          <p:spPr>
            <a:xfrm>
              <a:off x="2555800" y="3132659"/>
              <a:ext cx="1908000" cy="434975"/>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150" dirty="0"/>
            </a:p>
          </p:txBody>
        </p:sp>
        <p:sp>
          <p:nvSpPr>
            <p:cNvPr id="58" name="TextBox 57">
              <a:extLst>
                <a:ext uri="{FF2B5EF4-FFF2-40B4-BE49-F238E27FC236}">
                  <a16:creationId xmlns:a16="http://schemas.microsoft.com/office/drawing/2014/main" id="{7A7A07F2-E731-4094-815A-9A7D4794A1D6}"/>
                </a:ext>
              </a:extLst>
            </p:cNvPr>
            <p:cNvSpPr txBox="1"/>
            <p:nvPr/>
          </p:nvSpPr>
          <p:spPr>
            <a:xfrm>
              <a:off x="2555800" y="3132659"/>
              <a:ext cx="1908000" cy="434975"/>
            </a:xfrm>
            <a:prstGeom prst="rect">
              <a:avLst/>
            </a:prstGeom>
            <a:noFill/>
          </p:spPr>
          <p:txBody>
            <a:bodyPr lIns="0" tIns="0" rIns="0" bIns="0" anchor="ctr"/>
            <a:lstStyle/>
            <a:p>
              <a:pPr algn="ctr" defTabSz="685800" eaLnBrk="1" fontAlgn="auto" hangingPunct="1">
                <a:spcBef>
                  <a:spcPts val="0"/>
                </a:spcBef>
                <a:spcAft>
                  <a:spcPts val="0"/>
                </a:spcAft>
                <a:defRPr/>
              </a:pPr>
              <a:r>
                <a:rPr lang="en-US" sz="1150" b="1" dirty="0">
                  <a:solidFill>
                    <a:schemeClr val="bg1"/>
                  </a:solidFill>
                  <a:latin typeface="+mn-lt"/>
                  <a:cs typeface="+mn-cs"/>
                </a:rPr>
                <a:t>Understanding human behaviour</a:t>
              </a:r>
              <a:endParaRPr lang="en-GB" sz="1150" b="1" dirty="0">
                <a:solidFill>
                  <a:schemeClr val="bg1"/>
                </a:solidFill>
                <a:latin typeface="+mn-lt"/>
                <a:cs typeface="+mn-cs"/>
              </a:endParaRPr>
            </a:p>
          </p:txBody>
        </p:sp>
      </p:grpSp>
    </p:spTree>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Mozilla 2016">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7fa597a5e847f07cf163fb619f9efa77">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162ca76256fd612d7d3c8c6d8964d819"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CF4741-202D-4812-B71B-D493A1CE7FD2}">
  <ds:schemaRefs>
    <ds:schemaRef ds:uri="http://schemas.microsoft.com/sharepoint/v3/contenttype/forms"/>
  </ds:schemaRefs>
</ds:datastoreItem>
</file>

<file path=customXml/itemProps2.xml><?xml version="1.0" encoding="utf-8"?>
<ds:datastoreItem xmlns:ds="http://schemas.openxmlformats.org/officeDocument/2006/customXml" ds:itemID="{7CC02856-F721-4C90-8851-9BFE0F5739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D3EDB7-0ABD-4BC6-9C2A-32E4FC10473A}">
  <ds:schemaRefs>
    <ds:schemaRef ds:uri="e5618448-e42b-40ea-80d2-fe7c2030a18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ddc16f2e-ac79-420b-bf02-152a3fab2b22"/>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16780</TotalTime>
  <Words>1246</Words>
  <Application>Microsoft Office PowerPoint</Application>
  <PresentationFormat>On-screen Show (16:9)</PresentationFormat>
  <Paragraphs>303</Paragraphs>
  <Slides>46</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Courier New</vt:lpstr>
      <vt:lpstr>Gill Sans MT</vt:lpstr>
      <vt:lpstr>Open Sans</vt:lpstr>
      <vt:lpstr>Trebuchet MS</vt:lpstr>
      <vt:lpstr>Zilla Slab</vt:lpstr>
      <vt:lpstr>Office Theme</vt:lpstr>
      <vt:lpstr>Mozilla 2016</vt:lpstr>
      <vt:lpstr>The Turing Way Building a culture of collaborative science  Kirstie Whitaker Cambridge Psychiatry PI Day, January 2019 Slides at https://doi.org/10.6084/m9.figshare.7649156</vt:lpstr>
      <vt:lpstr>PowerPoint Presentation</vt:lpstr>
      <vt:lpstr>PowerPoint Presentation</vt:lpstr>
      <vt:lpstr>PowerPoint Presentation</vt:lpstr>
      <vt:lpstr>PowerPoint Presentation</vt:lpstr>
      <vt:lpstr>The Institute’s partners and collaborators</vt:lpstr>
      <vt:lpstr>Our university network</vt:lpstr>
      <vt:lpstr>Challenges</vt:lpstr>
      <vt:lpstr>Core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Turing Way A lightly opinionated handbook for reproducible data science   https://github.com/alan-turing-institute/the-turing-way </vt:lpstr>
      <vt:lpstr>What does reproducible mean?</vt:lpstr>
      <vt:lpstr>Why don’t people do this already?</vt:lpstr>
      <vt:lpstr>Why don’t people do this already?</vt:lpstr>
      <vt:lpstr>Requires additional skills</vt:lpstr>
      <vt:lpstr>Built by a team….and you!</vt:lpstr>
      <vt:lpstr>Open Leadership Principles</vt:lpstr>
      <vt:lpstr>Version control</vt:lpstr>
      <vt:lpstr>Version control</vt:lpstr>
      <vt:lpstr>Testing (aka making explicit sanity checks)</vt:lpstr>
      <vt:lpstr>Testing (aka making explicit sanity checks)</vt:lpstr>
      <vt:lpstr>Testing (aka making explicit sanity checks)</vt:lpstr>
      <vt:lpstr>Continuous integration for research</vt:lpstr>
      <vt:lpstr>Continuous integration for research</vt:lpstr>
      <vt:lpstr>Continuous integration for research</vt:lpstr>
      <vt:lpstr>Continuous integration for research</vt:lpstr>
      <vt:lpstr>Held to higher standards than others</vt:lpstr>
      <vt:lpstr>Checklists for researcher, PI and admin team</vt:lpstr>
      <vt:lpstr>Interactive checks</vt:lpstr>
      <vt:lpstr>PowerPoint Presentation</vt:lpstr>
      <vt:lpstr>PowerPoint Presentation</vt:lpstr>
      <vt:lpstr>Building a culture of collaborative science    https://github.com/alan-turing-institute/the-turing-way </vt:lpstr>
      <vt:lpstr>The Data Science Unicorn</vt:lpstr>
      <vt:lpstr>PowerPoint Presentation</vt:lpstr>
      <vt:lpstr>Open is so much more than reproducible</vt:lpstr>
      <vt:lpstr>PowerPoint Presentation</vt:lpstr>
      <vt:lpstr>PowerPoint Presentation</vt:lpstr>
      <vt:lpstr>PowerPoint Presentation</vt:lpstr>
      <vt:lpstr>PowerPoint Presentation</vt:lpstr>
      <vt:lpstr>PowerPoint Presentation</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Kirstie Whitaker</cp:lastModifiedBy>
  <cp:revision>104</cp:revision>
  <cp:lastPrinted>2017-11-14T13:34:51Z</cp:lastPrinted>
  <dcterms:created xsi:type="dcterms:W3CDTF">2017-03-06T16:45:41Z</dcterms:created>
  <dcterms:modified xsi:type="dcterms:W3CDTF">2019-01-30T13:55:36Z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